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9" r:id="rId2"/>
  </p:sldMasterIdLst>
  <p:notesMasterIdLst>
    <p:notesMasterId r:id="rId40"/>
  </p:notesMasterIdLst>
  <p:sldIdLst>
    <p:sldId id="1701" r:id="rId3"/>
    <p:sldId id="1119" r:id="rId4"/>
    <p:sldId id="1272" r:id="rId5"/>
    <p:sldId id="1279" r:id="rId6"/>
    <p:sldId id="1428" r:id="rId7"/>
    <p:sldId id="1004" r:id="rId8"/>
    <p:sldId id="1120" r:id="rId9"/>
    <p:sldId id="1278" r:id="rId10"/>
    <p:sldId id="1277" r:id="rId11"/>
    <p:sldId id="1123" r:id="rId12"/>
    <p:sldId id="1121" r:id="rId13"/>
    <p:sldId id="1101" r:id="rId14"/>
    <p:sldId id="1116" r:id="rId15"/>
    <p:sldId id="1429" r:id="rId16"/>
    <p:sldId id="1439" r:id="rId17"/>
    <p:sldId id="1570" r:id="rId18"/>
    <p:sldId id="1432" r:id="rId19"/>
    <p:sldId id="1441" r:id="rId20"/>
    <p:sldId id="1431" r:id="rId21"/>
    <p:sldId id="1744" r:id="rId22"/>
    <p:sldId id="1572" r:id="rId23"/>
    <p:sldId id="1433" r:id="rId24"/>
    <p:sldId id="1442" r:id="rId25"/>
    <p:sldId id="1573" r:id="rId26"/>
    <p:sldId id="1435" r:id="rId27"/>
    <p:sldId id="1443" r:id="rId28"/>
    <p:sldId id="1444" r:id="rId29"/>
    <p:sldId id="1106" r:id="rId30"/>
    <p:sldId id="1434" r:id="rId31"/>
    <p:sldId id="1574" r:id="rId32"/>
    <p:sldId id="1575" r:id="rId33"/>
    <p:sldId id="1576" r:id="rId34"/>
    <p:sldId id="1577" r:id="rId35"/>
    <p:sldId id="1436" r:id="rId36"/>
    <p:sldId id="1766" r:id="rId37"/>
    <p:sldId id="1440" r:id="rId38"/>
    <p:sldId id="1705" r:id="rId39"/>
  </p:sldIdLst>
  <p:sldSz cx="9144000" cy="5143500" type="screen16x9"/>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18D8BB"/>
    <a:srgbClr val="31BF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60" autoAdjust="0"/>
    <p:restoredTop sz="94660"/>
  </p:normalViewPr>
  <p:slideViewPr>
    <p:cSldViewPr snapToGrid="0">
      <p:cViewPr varScale="1">
        <p:scale>
          <a:sx n="114" d="100"/>
          <a:sy n="114" d="100"/>
        </p:scale>
        <p:origin x="73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media/image1.jpeg>
</file>

<file path=ppt/media/image10.jpeg>
</file>

<file path=ppt/media/image11.jpeg>
</file>

<file path=ppt/media/image13.png>
</file>

<file path=ppt/media/image14.jpeg>
</file>

<file path=ppt/media/image15.jpeg>
</file>

<file path=ppt/media/image16.jpeg>
</file>

<file path=ppt/media/image17.png>
</file>

<file path=ppt/media/image2.png>
</file>

<file path=ppt/media/image20.jpeg>
</file>

<file path=ppt/media/image21.jpeg>
</file>

<file path=ppt/media/image22.png>
</file>

<file path=ppt/media/image23.jpeg>
</file>

<file path=ppt/media/image24.png>
</file>

<file path=ppt/media/image25.jpeg>
</file>

<file path=ppt/media/image29.jpeg>
</file>

<file path=ppt/media/image3.png>
</file>

<file path=ppt/media/image30.jpeg>
</file>

<file path=ppt/media/image31.jpeg>
</file>

<file path=ppt/media/image32.png>
</file>

<file path=ppt/media/image33.jpeg>
</file>

<file path=ppt/media/image34.jpeg>
</file>

<file path=ppt/media/image35.jpeg>
</file>

<file path=ppt/media/image4.jpeg>
</file>

<file path=ppt/media/image5.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5A8C7-CC1A-4A08-9B4B-31F43B054C7F}" type="datetimeFigureOut">
              <a:rPr lang="zh-CN" altLang="en-US" smtClean="0"/>
              <a:t>2020/3/30</a:t>
            </a:fld>
            <a:endParaRPr lang="zh-CN" altLang="en-US"/>
          </a:p>
        </p:txBody>
      </p:sp>
      <p:sp>
        <p:nvSpPr>
          <p:cNvPr id="4" name="幻灯片图像占位符 3"/>
          <p:cNvSpPr>
            <a:spLocks noGrp="1" noRot="1" noChangeAspect="1"/>
          </p:cNvSpPr>
          <p:nvPr>
            <p:ph type="sldImg" idx="2"/>
          </p:nvPr>
        </p:nvSpPr>
        <p:spPr>
          <a:xfrm>
            <a:off x="686280" y="1143000"/>
            <a:ext cx="548544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1B693-632D-4080-9CF6-EA28B66DC80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4294967295"/>
          </p:nvPr>
        </p:nvSpPr>
        <p:spPr>
          <a:xfrm>
            <a:off x="685800" y="1143000"/>
            <a:ext cx="5486400" cy="3086100"/>
          </a:xfrm>
        </p:spPr>
      </p:sp>
      <p:sp>
        <p:nvSpPr>
          <p:cNvPr id="3" name="文本占位符 2"/>
          <p:cNvSpPr>
            <a:spLocks noGrp="1"/>
          </p:cNvSpPr>
          <p:nvPr>
            <p:ph type="body" idx="9"/>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390893"/>
            <a:ext cx="6858000" cy="1242039"/>
          </a:xfrm>
        </p:spPr>
        <p:txBody>
          <a:bodyPr anchor="b">
            <a:normAutofit/>
          </a:bodyPr>
          <a:lstStyle>
            <a:lvl1pPr algn="ctr">
              <a:defRPr sz="5400" b="0"/>
            </a:lvl1pPr>
          </a:lstStyle>
          <a:p>
            <a:r>
              <a:rPr lang="zh-CN" altLang="en-US" dirty="0"/>
              <a:t>单击此处编辑标题</a:t>
            </a:r>
          </a:p>
        </p:txBody>
      </p:sp>
      <p:sp>
        <p:nvSpPr>
          <p:cNvPr id="3" name="副标题 2"/>
          <p:cNvSpPr>
            <a:spLocks noGrp="1"/>
          </p:cNvSpPr>
          <p:nvPr>
            <p:ph type="subTitle" idx="1"/>
          </p:nvPr>
        </p:nvSpPr>
        <p:spPr>
          <a:xfrm>
            <a:off x="1143000" y="2702001"/>
            <a:ext cx="6858000" cy="1242039"/>
          </a:xfrm>
        </p:spPr>
        <p:txBody>
          <a:bodyPr>
            <a:normAutofit/>
          </a:bodyPr>
          <a:lstStyle>
            <a:lvl1pPr marL="0" indent="0" algn="ctr">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2020/3/30</a:t>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628650" y="413730"/>
            <a:ext cx="7886700" cy="416995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992396"/>
            <a:ext cx="6858000" cy="1640538"/>
          </a:xfrm>
        </p:spPr>
        <p:txBody>
          <a:bodyPr anchor="b">
            <a:normAutofit/>
          </a:bodyPr>
          <a:lstStyle>
            <a:lvl1pPr algn="ctr">
              <a:defRPr sz="450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副标题 2"/>
          <p:cNvSpPr>
            <a:spLocks noGrp="1"/>
          </p:cNvSpPr>
          <p:nvPr>
            <p:ph type="subTitle" idx="1"/>
          </p:nvPr>
        </p:nvSpPr>
        <p:spPr>
          <a:xfrm>
            <a:off x="1143000" y="2702002"/>
            <a:ext cx="6858000" cy="1242039"/>
          </a:xfrm>
        </p:spPr>
        <p:txBody>
          <a:bodyPr/>
          <a:lstStyle>
            <a:lvl1pPr marL="0" indent="0" algn="ctr">
              <a:buNone/>
              <a:defRPr sz="1350">
                <a:solidFill>
                  <a:schemeClr val="tx1">
                    <a:lumMod val="75000"/>
                    <a:lumOff val="25000"/>
                  </a:schemeClr>
                </a:solidFill>
                <a:effectLst/>
                <a:latin typeface="+mj-lt"/>
                <a:ea typeface="+mj-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68"/>
            <a:ext cx="7886700" cy="994346"/>
          </a:xfrm>
        </p:spPr>
        <p:txBody>
          <a:bodyPr>
            <a:normAutofit/>
          </a:bodyPr>
          <a:lstStyle>
            <a:lvl1pPr>
              <a:defRPr sz="1800" b="1">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内容占位符 2"/>
          <p:cNvSpPr>
            <a:spLocks noGrp="1"/>
          </p:cNvSpPr>
          <p:nvPr>
            <p:ph idx="1"/>
          </p:nvPr>
        </p:nvSpPr>
        <p:spPr>
          <a:xfrm>
            <a:off x="485775" y="1369458"/>
            <a:ext cx="7886700" cy="3264075"/>
          </a:xfrm>
        </p:spPr>
        <p:txBody>
          <a:bodyPr/>
          <a:lstStyle>
            <a:lvl1pPr>
              <a:defRPr sz="1500">
                <a:solidFill>
                  <a:schemeClr val="tx1">
                    <a:lumMod val="75000"/>
                    <a:lumOff val="25000"/>
                  </a:schemeClr>
                </a:solidFill>
              </a:defRPr>
            </a:lvl1pPr>
            <a:lvl2pPr>
              <a:defRPr sz="135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2813830"/>
            <a:ext cx="5491163" cy="608624"/>
          </a:xfrm>
        </p:spPr>
        <p:txBody>
          <a:bodyPr anchor="b">
            <a:normAutofit/>
          </a:bodyPr>
          <a:lstStyle>
            <a:lvl1pPr>
              <a:defRPr sz="300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文本占位符 2"/>
          <p:cNvSpPr>
            <a:spLocks noGrp="1"/>
          </p:cNvSpPr>
          <p:nvPr>
            <p:ph type="body" idx="1"/>
          </p:nvPr>
        </p:nvSpPr>
        <p:spPr>
          <a:xfrm>
            <a:off x="623888" y="3458126"/>
            <a:ext cx="5491163" cy="485751"/>
          </a:xfrm>
        </p:spPr>
        <p:txBody>
          <a:bodyPr/>
          <a:lstStyle>
            <a:lvl1pPr marL="0" indent="0">
              <a:buNone/>
              <a:defRPr sz="135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68"/>
            <a:ext cx="7886700" cy="994346"/>
          </a:xfrm>
        </p:spPr>
        <p:txBody>
          <a:bodyPr>
            <a:normAutofit/>
          </a:bodyPr>
          <a:lstStyle>
            <a:lvl1pPr>
              <a:defRPr sz="1800" b="1" i="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内容占位符 2"/>
          <p:cNvSpPr>
            <a:spLocks noGrp="1"/>
          </p:cNvSpPr>
          <p:nvPr>
            <p:ph sz="half" idx="1"/>
          </p:nvPr>
        </p:nvSpPr>
        <p:spPr>
          <a:xfrm>
            <a:off x="485775" y="1369458"/>
            <a:ext cx="3886200" cy="3264075"/>
          </a:xfrm>
        </p:spPr>
        <p:txBody>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486275" y="1369458"/>
            <a:ext cx="3886200" cy="3264075"/>
          </a:xfrm>
        </p:spPr>
        <p:txBody>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lstStyle/>
          <a:p>
            <a:r>
              <a:rPr lang="zh-CN" altLang="en-US" noProof="1"/>
              <a:t>单击此处编辑母版标题样式</a:t>
            </a:r>
          </a:p>
        </p:txBody>
      </p:sp>
      <p:sp>
        <p:nvSpPr>
          <p:cNvPr id="3" name="文本占位符 2"/>
          <p:cNvSpPr>
            <a:spLocks noGrp="1"/>
          </p:cNvSpPr>
          <p:nvPr>
            <p:ph type="body" idx="1"/>
          </p:nvPr>
        </p:nvSpPr>
        <p:spPr>
          <a:xfrm>
            <a:off x="629841" y="1308950"/>
            <a:ext cx="3868340"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629841" y="1962050"/>
            <a:ext cx="3868340" cy="2681010"/>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29150" y="1308950"/>
            <a:ext cx="3887391"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p>
        </p:txBody>
      </p:sp>
      <p:sp>
        <p:nvSpPr>
          <p:cNvPr id="6" name="内容占位符 5"/>
          <p:cNvSpPr>
            <a:spLocks noGrp="1"/>
          </p:cNvSpPr>
          <p:nvPr>
            <p:ph sz="quarter" idx="4"/>
          </p:nvPr>
        </p:nvSpPr>
        <p:spPr>
          <a:xfrm>
            <a:off x="4629150" y="1962050"/>
            <a:ext cx="3887391" cy="2681010"/>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075027"/>
            <a:ext cx="7886700" cy="994346"/>
          </a:xfrm>
        </p:spPr>
        <p:txBody>
          <a:bodyPr>
            <a:normAutofit/>
          </a:bodyPr>
          <a:lstStyle>
            <a:lvl1pPr algn="ctr">
              <a:defRPr sz="3600" b="0">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cxnSp>
        <p:nvCxnSpPr>
          <p:cNvPr id="8" name="直接连接符 7" hidden="1"/>
          <p:cNvCxnSpPr/>
          <p:nvPr/>
        </p:nvCxnSpPr>
        <p:spPr>
          <a:xfrm>
            <a:off x="557213" y="325495"/>
            <a:ext cx="0" cy="1044758"/>
          </a:xfrm>
          <a:prstGeom prst="line">
            <a:avLst/>
          </a:prstGeom>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a:xfrm>
            <a:off x="485060" y="95267"/>
            <a:ext cx="3123900" cy="1200360"/>
          </a:xfrm>
        </p:spPr>
        <p:txBody>
          <a:bodyPr>
            <a:normAutofit/>
          </a:bodyPr>
          <a:lstStyle>
            <a:lvl1pPr>
              <a:defRPr sz="1800" b="1">
                <a:effectLst>
                  <a:outerShdw blurRad="38100" dist="38100" dir="2700000" algn="tl">
                    <a:srgbClr val="000000">
                      <a:alpha val="43137"/>
                    </a:srgbClr>
                  </a:outerShdw>
                </a:effectLst>
              </a:defRPr>
            </a:lvl1pPr>
          </a:lstStyle>
          <a:p>
            <a:r>
              <a:rPr lang="zh-CN" altLang="en-US" noProof="1"/>
              <a:t>单击此处编辑母版标题样式</a:t>
            </a:r>
          </a:p>
        </p:txBody>
      </p:sp>
      <p:sp>
        <p:nvSpPr>
          <p:cNvPr id="3" name="图片占位符 2"/>
          <p:cNvSpPr>
            <a:spLocks noGrp="1" noChangeAspect="1"/>
          </p:cNvSpPr>
          <p:nvPr>
            <p:ph type="pic" idx="1"/>
          </p:nvPr>
        </p:nvSpPr>
        <p:spPr>
          <a:xfrm>
            <a:off x="3888000" y="574867"/>
            <a:ext cx="4363031" cy="3821504"/>
          </a:xfrm>
        </p:spPr>
        <p:txBody>
          <a:bodyPr vert="horz" wrap="square" lIns="91440" tIns="45720" rIns="91440" bIns="45720" numCol="1" rtlCol="0" anchor="t" anchorCtr="0" compatLnSpc="1">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pPr marL="0" marR="0" lvl="0" indent="0" algn="l" defTabSz="685800" rtl="0" eaLnBrk="0" fontAlgn="base" latinLnBrk="0" hangingPunct="0">
              <a:lnSpc>
                <a:spcPct val="90000"/>
              </a:lnSpc>
              <a:spcBef>
                <a:spcPts val="750"/>
              </a:spcBef>
              <a:spcAft>
                <a:spcPct val="0"/>
              </a:spcAft>
              <a:buClrTx/>
              <a:buSzTx/>
              <a:buFont typeface="Arial" panose="020B0604020202020204" pitchFamily="34" charset="0"/>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488870" y="1543320"/>
            <a:ext cx="3123900" cy="2859191"/>
          </a:xfrm>
        </p:spPr>
        <p:txBody>
          <a:bodyPr/>
          <a:lstStyle>
            <a:lvl1pPr marL="0" indent="0">
              <a:lnSpc>
                <a:spcPct val="150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noProof="1"/>
              <a:t>单击此处编辑母版文本样式</a:t>
            </a:r>
          </a:p>
        </p:txBody>
      </p:sp>
      <p:sp>
        <p:nvSpPr>
          <p:cNvPr id="9" name="日期占位符 4"/>
          <p:cNvSpPr>
            <a:spLocks noGrp="1"/>
          </p:cNvSpPr>
          <p:nvPr>
            <p:ph type="dt" sz="half" idx="12"/>
          </p:nvPr>
        </p:nvSpPr>
        <p:spPr>
          <a:xfrm>
            <a:off x="628650" y="4768097"/>
            <a:ext cx="2057400" cy="274686"/>
          </a:xfrm>
          <a:prstGeom prst="rect">
            <a:avLst/>
          </a:prstGeom>
        </p:spPr>
        <p:txBody>
          <a:bodyPr vert="horz" lIns="91440" tIns="45720" rIns="91440" bIns="45720" rtlCol="0" anchor="ctr">
            <a:normAutofit/>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2CCE25FE-ED35-4FFD-8359-B381F2CECFFC}"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10" name="页脚占位符 5"/>
          <p:cNvSpPr>
            <a:spLocks noGrp="1"/>
          </p:cNvSpPr>
          <p:nvPr>
            <p:ph type="ftr" sz="quarter" idx="3"/>
          </p:nvPr>
        </p:nvSpPr>
        <p:spPr>
          <a:xfrm>
            <a:off x="3028950" y="4768097"/>
            <a:ext cx="3086100" cy="274686"/>
          </a:xfrm>
          <a:prstGeom prst="rect">
            <a:avLst/>
          </a:prstGeom>
        </p:spPr>
        <p:txBody>
          <a:bodyPr vert="horz" lIns="91440" tIns="45720" rIns="91440" bIns="45720" rtlCol="0" anchor="ctr">
            <a:normAutofit/>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11" name="灯片编号占位符 6"/>
          <p:cNvSpPr>
            <a:spLocks noGrp="1"/>
          </p:cNvSpPr>
          <p:nvPr>
            <p:ph type="sldNum" sz="quarter" idx="4"/>
          </p:nvPr>
        </p:nvSpPr>
        <p:spPr>
          <a:xfrm>
            <a:off x="6457950" y="4768097"/>
            <a:ext cx="2057400" cy="274686"/>
          </a:xfrm>
          <a:prstGeom prst="rect">
            <a:avLst/>
          </a:prstGeom>
        </p:spPr>
        <p:txBody>
          <a:bodyPr vert="horz" wrap="square" lIns="91440" tIns="45720" rIns="91440" bIns="45720" numCol="1" anchor="ctr" anchorCtr="0" compatLnSpc="1"/>
          <a:lstStyle/>
          <a:p>
            <a:pPr algn="r" eaLnBrk="1" hangingPunct="1"/>
            <a:fld id="{9A0DB2DC-4C9A-4742-B13C-FB6460FD3503}" type="slidenum">
              <a:rPr lang="en-US" altLang="en-US" dirty="0"/>
              <a:t>‹#›</a:t>
            </a:fld>
            <a:endParaRPr lang="en-US"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368363" y="273892"/>
            <a:ext cx="1146987" cy="4359642"/>
          </a:xfrm>
        </p:spPr>
        <p:txBody>
          <a:bodyPr vert="eaVert">
            <a:normAutofit/>
          </a:bodyPr>
          <a:lstStyle>
            <a:lvl1pPr>
              <a:defRPr sz="2700"/>
            </a:lvl1pPr>
          </a:lstStyle>
          <a:p>
            <a:r>
              <a:rPr lang="zh-CN" altLang="en-US" noProof="1"/>
              <a:t>单击此处编辑母版标题样式</a:t>
            </a:r>
          </a:p>
        </p:txBody>
      </p:sp>
      <p:sp>
        <p:nvSpPr>
          <p:cNvPr id="3" name="竖排文字占位符 2"/>
          <p:cNvSpPr>
            <a:spLocks noGrp="1"/>
          </p:cNvSpPr>
          <p:nvPr>
            <p:ph type="body" orient="vert" idx="1"/>
          </p:nvPr>
        </p:nvSpPr>
        <p:spPr>
          <a:xfrm>
            <a:off x="628650" y="273892"/>
            <a:ext cx="6659969" cy="4359642"/>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p>
        </p:txBody>
      </p:sp>
      <p:sp>
        <p:nvSpPr>
          <p:cNvPr id="3" name="内容占位符 2"/>
          <p:cNvSpPr>
            <a:spLocks noGrp="1"/>
          </p:cNvSpPr>
          <p:nvPr>
            <p:ph idx="1"/>
          </p:nvPr>
        </p:nvSpPr>
        <p:spPr/>
        <p:txBody>
          <a:bodyPr/>
          <a:lstStyle>
            <a:lvl1pPr>
              <a:defRPr sz="1800"/>
            </a:lvl1pPr>
            <a:lvl2pPr>
              <a:defRPr sz="1500"/>
            </a:lvl2pPr>
            <a:lvl3pPr>
              <a:defRPr sz="1350"/>
            </a:lvl3pPr>
            <a:lvl4pPr>
              <a:defRPr sz="1350"/>
            </a:lvl4pPr>
            <a:lvl5pPr>
              <a:defRPr sz="135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2020/3/30</a:t>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28650" y="413730"/>
            <a:ext cx="7886700" cy="416995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2" name="日期占位符 1"/>
          <p:cNvSpPr>
            <a:spLocks noGrp="1"/>
          </p:cNvSpPr>
          <p:nvPr>
            <p:ph type="dt" sz="half" idx="1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3" name="页脚占位符 2"/>
          <p:cNvSpPr>
            <a:spLocks noGrp="1"/>
          </p:cNvSpPr>
          <p:nvPr>
            <p:ph type="ftr" sz="quarter" idx="15"/>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4" name="灯片编号占位符 3"/>
          <p:cNvSpPr>
            <a:spLocks noGrp="1"/>
          </p:cNvSpPr>
          <p:nvPr>
            <p:ph type="sldNum" sz="quarter" idx="16"/>
          </p:nvPr>
        </p:nvSpPr>
        <p:spPr/>
        <p:txBody>
          <a:body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_标题幻灯片">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srcRect/>
          <a:stretch>
            <a:fillRect/>
          </a:stretch>
        </p:blipFill>
        <p:spPr bwMode="auto">
          <a:xfrm>
            <a:off x="0" y="0"/>
            <a:ext cx="9144000" cy="5144640"/>
          </a:xfrm>
          <a:prstGeom prst="rect">
            <a:avLst/>
          </a:prstGeom>
          <a:noFill/>
          <a:ln w="9525">
            <a:noFill/>
            <a:miter lim="800000"/>
            <a:headEnd/>
            <a:tailEnd/>
          </a:ln>
        </p:spPr>
      </p:pic>
      <p:pic>
        <p:nvPicPr>
          <p:cNvPr id="3" name="图片 1" descr="微信图片_20200225122332"/>
          <p:cNvPicPr>
            <a:picLocks noChangeAspect="1"/>
          </p:cNvPicPr>
          <p:nvPr userDrawn="1"/>
        </p:nvPicPr>
        <p:blipFill>
          <a:blip r:embed="rId3"/>
          <a:srcRect/>
          <a:stretch>
            <a:fillRect/>
          </a:stretch>
        </p:blipFill>
        <p:spPr bwMode="auto">
          <a:xfrm>
            <a:off x="7386638" y="125045"/>
            <a:ext cx="1581150" cy="508508"/>
          </a:xfrm>
          <a:prstGeom prst="rect">
            <a:avLst/>
          </a:prstGeom>
          <a:noFill/>
          <a:ln w="9525">
            <a:noFill/>
            <a:miter lim="800000"/>
            <a:headEnd/>
            <a:tailEnd/>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DD7636-5BE1-44BC-BB5F-15739D9E18E1}" type="datetimeFigureOut">
              <a:rPr lang="zh-CN" altLang="en-US" smtClean="0"/>
              <a:t>2020/3/30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5" name="标题 4"/>
          <p:cNvSpPr>
            <a:spLocks noGrp="1"/>
          </p:cNvSpPr>
          <p:nvPr>
            <p:ph type="title" hasCustomPrompt="1"/>
          </p:nvPr>
        </p:nvSpPr>
        <p:spPr>
          <a:xfrm>
            <a:off x="628650" y="1640869"/>
            <a:ext cx="7886700" cy="1862662"/>
          </a:xfrm>
        </p:spPr>
        <p:txBody>
          <a:bodyPr>
            <a:normAutofit/>
          </a:bodyPr>
          <a:lstStyle>
            <a:lvl1pPr algn="ctr">
              <a:defRPr sz="4500" b="0"/>
            </a:lvl1pPr>
          </a:lstStyle>
          <a:p>
            <a:r>
              <a:rPr lang="zh-CN" altLang="en-US" dirty="0"/>
              <a:t>单击此处编辑标题</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p>
        </p:txBody>
      </p:sp>
      <p:sp>
        <p:nvSpPr>
          <p:cNvPr id="3" name="内容占位符 2"/>
          <p:cNvSpPr>
            <a:spLocks noGrp="1"/>
          </p:cNvSpPr>
          <p:nvPr>
            <p:ph sz="half" idx="1"/>
          </p:nvPr>
        </p:nvSpPr>
        <p:spPr>
          <a:xfrm>
            <a:off x="628650" y="1369458"/>
            <a:ext cx="3886200" cy="326407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629150" y="1369458"/>
            <a:ext cx="3886200" cy="326407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nchor="ctr" anchorCtr="0"/>
          <a:lstStyle/>
          <a:p>
            <a:r>
              <a:rPr lang="zh-CN" altLang="en-US"/>
              <a:t>单击此处编辑母版标题样式</a:t>
            </a:r>
          </a:p>
        </p:txBody>
      </p:sp>
      <p:sp>
        <p:nvSpPr>
          <p:cNvPr id="3" name="文本占位符 2"/>
          <p:cNvSpPr>
            <a:spLocks noGrp="1"/>
          </p:cNvSpPr>
          <p:nvPr>
            <p:ph type="body" idx="1"/>
          </p:nvPr>
        </p:nvSpPr>
        <p:spPr>
          <a:xfrm>
            <a:off x="629841" y="1308950"/>
            <a:ext cx="3868340"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dirty="0"/>
              <a:t>单击此处编辑母版文本样式</a:t>
            </a:r>
          </a:p>
        </p:txBody>
      </p:sp>
      <p:sp>
        <p:nvSpPr>
          <p:cNvPr id="4" name="内容占位符 3"/>
          <p:cNvSpPr>
            <a:spLocks noGrp="1"/>
          </p:cNvSpPr>
          <p:nvPr>
            <p:ph sz="half" idx="2"/>
          </p:nvPr>
        </p:nvSpPr>
        <p:spPr>
          <a:xfrm>
            <a:off x="629841" y="1962050"/>
            <a:ext cx="3868340" cy="268100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29150" y="1308950"/>
            <a:ext cx="3887391" cy="61804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dirty="0"/>
              <a:t>单击此处编辑母版文本样式</a:t>
            </a:r>
          </a:p>
        </p:txBody>
      </p:sp>
      <p:sp>
        <p:nvSpPr>
          <p:cNvPr id="6" name="内容占位符 5"/>
          <p:cNvSpPr>
            <a:spLocks noGrp="1"/>
          </p:cNvSpPr>
          <p:nvPr>
            <p:ph sz="quarter" idx="4"/>
          </p:nvPr>
        </p:nvSpPr>
        <p:spPr>
          <a:xfrm>
            <a:off x="4629150" y="1962050"/>
            <a:ext cx="3887391" cy="268100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2428875" y="1619533"/>
            <a:ext cx="4286250" cy="1037019"/>
          </a:xfrm>
        </p:spPr>
        <p:txBody>
          <a:bodyPr anchor="b" anchorCtr="0">
            <a:normAutofit/>
          </a:bodyPr>
          <a:lstStyle>
            <a:lvl1pPr algn="ctr">
              <a:defRPr sz="6000" b="0">
                <a:solidFill>
                  <a:schemeClr val="tx1"/>
                </a:solidFill>
              </a:defRPr>
            </a:lvl1pPr>
          </a:lstStyle>
          <a:p>
            <a:r>
              <a:rPr lang="zh-CN" altLang="en-US" dirty="0"/>
              <a:t>编辑标题</a:t>
            </a:r>
          </a:p>
        </p:txBody>
      </p:sp>
      <p:sp>
        <p:nvSpPr>
          <p:cNvPr id="3" name="日期占位符 2"/>
          <p:cNvSpPr>
            <a:spLocks noGrp="1"/>
          </p:cNvSpPr>
          <p:nvPr>
            <p:ph type="dt" sz="half" idx="10"/>
          </p:nvPr>
        </p:nvSpPr>
        <p:spPr/>
        <p:txBody>
          <a:bodyPr/>
          <a:lstStyle/>
          <a:p>
            <a:fld id="{20DD7636-5BE1-44BC-BB5F-15739D9E18E1}" type="datetimeFigureOut">
              <a:rPr lang="zh-CN" altLang="en-US" smtClean="0"/>
              <a:t>2020/3/30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7C0E1D-24C4-406F-9615-DBDA8D2D1F93}" type="slidenum">
              <a:rPr lang="zh-CN" altLang="en-US" smtClean="0"/>
              <a:t>‹#›</a:t>
            </a:fld>
            <a:endParaRPr lang="zh-CN" altLang="en-US"/>
          </a:p>
        </p:txBody>
      </p:sp>
      <p:sp>
        <p:nvSpPr>
          <p:cNvPr id="37" name="内容占位符 36"/>
          <p:cNvSpPr>
            <a:spLocks noGrp="1"/>
          </p:cNvSpPr>
          <p:nvPr>
            <p:ph sz="quarter" idx="13" hasCustomPrompt="1"/>
          </p:nvPr>
        </p:nvSpPr>
        <p:spPr>
          <a:xfrm>
            <a:off x="2428875" y="2800391"/>
            <a:ext cx="4286250" cy="889608"/>
          </a:xfrm>
        </p:spPr>
        <p:txBody>
          <a:bodyPr>
            <a:normAutofit/>
          </a:bodyPr>
          <a:lstStyle>
            <a:lvl1pPr marL="0" indent="0" algn="ctr">
              <a:buNone/>
              <a:defRPr sz="2400">
                <a:solidFill>
                  <a:schemeClr val="tx1"/>
                </a:solidFill>
              </a:defRPr>
            </a:lvl1pPr>
          </a:lstStyle>
          <a:p>
            <a:pPr lvl="0"/>
            <a:r>
              <a:rPr lang="zh-CN" altLang="en-US" dirty="0"/>
              <a:t>编辑文本</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8650" y="535348"/>
            <a:ext cx="3511241" cy="1071308"/>
          </a:xfrm>
        </p:spPr>
        <p:txBody>
          <a:bodyPr anchor="t" anchorCtr="0">
            <a:normAutofit/>
          </a:bodyPr>
          <a:lstStyle>
            <a:lvl1pPr>
              <a:defRPr sz="2700"/>
            </a:lvl1pPr>
          </a:lstStyle>
          <a:p>
            <a:r>
              <a:rPr lang="zh-CN" altLang="en-US" dirty="0"/>
              <a:t>单击此处编辑标题</a:t>
            </a:r>
          </a:p>
        </p:txBody>
      </p:sp>
      <p:sp>
        <p:nvSpPr>
          <p:cNvPr id="3" name="图片占位符 2"/>
          <p:cNvSpPr>
            <a:spLocks noGrp="1" noChangeAspect="1"/>
          </p:cNvSpPr>
          <p:nvPr>
            <p:ph type="pic" idx="1"/>
          </p:nvPr>
        </p:nvSpPr>
        <p:spPr>
          <a:xfrm>
            <a:off x="4231888" y="535348"/>
            <a:ext cx="4283912" cy="405340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endParaRPr lang="zh-CN" altLang="en-US" dirty="0"/>
          </a:p>
        </p:txBody>
      </p:sp>
      <p:sp>
        <p:nvSpPr>
          <p:cNvPr id="4" name="文本占位符 3"/>
          <p:cNvSpPr>
            <a:spLocks noGrp="1"/>
          </p:cNvSpPr>
          <p:nvPr>
            <p:ph type="body" sz="half" idx="2"/>
          </p:nvPr>
        </p:nvSpPr>
        <p:spPr>
          <a:xfrm>
            <a:off x="628650" y="1735708"/>
            <a:ext cx="3511241" cy="2859191"/>
          </a:xfrm>
        </p:spPr>
        <p:txBody>
          <a:bodyP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2020/3/30</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7833674" y="273892"/>
            <a:ext cx="681676" cy="4359641"/>
          </a:xfrm>
        </p:spPr>
        <p:txBody>
          <a:bodyPr vert="eaVert">
            <a:normAutofit/>
          </a:bodyPr>
          <a:lstStyle>
            <a:lvl1pPr>
              <a:defRPr sz="3300"/>
            </a:lvl1pPr>
          </a:lstStyle>
          <a:p>
            <a:r>
              <a:rPr lang="zh-CN" altLang="en-US" dirty="0"/>
              <a:t>单击此处编辑标题</a:t>
            </a:r>
          </a:p>
        </p:txBody>
      </p:sp>
      <p:sp>
        <p:nvSpPr>
          <p:cNvPr id="3" name="竖排文字占位符 2"/>
          <p:cNvSpPr>
            <a:spLocks noGrp="1"/>
          </p:cNvSpPr>
          <p:nvPr>
            <p:ph type="body" orient="vert" idx="1"/>
          </p:nvPr>
        </p:nvSpPr>
        <p:spPr>
          <a:xfrm>
            <a:off x="628649" y="273892"/>
            <a:ext cx="7084832" cy="4359641"/>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2020/3/30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tags" Target="../tags/tag7.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ags" Target="../tags/tag6.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ags" Target="../tags/tag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标题占位符 1"/>
          <p:cNvSpPr>
            <a:spLocks noGrp="1"/>
          </p:cNvSpPr>
          <p:nvPr>
            <p:ph type="title"/>
            <p:custDataLst>
              <p:tags r:id="rId12"/>
            </p:custDataLst>
          </p:nvPr>
        </p:nvSpPr>
        <p:spPr>
          <a:xfrm>
            <a:off x="628650" y="273892"/>
            <a:ext cx="7886700" cy="994346"/>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8" name="文本占位符 2"/>
          <p:cNvSpPr>
            <a:spLocks noGrp="1"/>
          </p:cNvSpPr>
          <p:nvPr>
            <p:ph type="body" idx="1"/>
            <p:custDataLst>
              <p:tags r:id="rId13"/>
            </p:custDataLst>
          </p:nvPr>
        </p:nvSpPr>
        <p:spPr>
          <a:xfrm>
            <a:off x="628650" y="1369458"/>
            <a:ext cx="7886700" cy="3264074"/>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日期占位符 3"/>
          <p:cNvSpPr>
            <a:spLocks noGrp="1"/>
          </p:cNvSpPr>
          <p:nvPr>
            <p:ph type="dt" sz="half" idx="2"/>
          </p:nvPr>
        </p:nvSpPr>
        <p:spPr>
          <a:xfrm>
            <a:off x="628650" y="4768096"/>
            <a:ext cx="20574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t>2020/3/30</a:t>
            </a:fld>
            <a:endParaRPr lang="zh-CN" altLang="en-US" dirty="0"/>
          </a:p>
        </p:txBody>
      </p:sp>
      <p:sp>
        <p:nvSpPr>
          <p:cNvPr id="10" name="页脚占位符 4"/>
          <p:cNvSpPr>
            <a:spLocks noGrp="1"/>
          </p:cNvSpPr>
          <p:nvPr>
            <p:ph type="ftr" sz="quarter" idx="3"/>
          </p:nvPr>
        </p:nvSpPr>
        <p:spPr>
          <a:xfrm>
            <a:off x="3028950" y="4768096"/>
            <a:ext cx="30861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6457950" y="4768096"/>
            <a:ext cx="2057400" cy="273892"/>
          </a:xfrm>
          <a:prstGeom prst="rect">
            <a:avLst/>
          </a:prstGeom>
        </p:spPr>
        <p:txBody>
          <a:bodyPr vert="horz" lIns="91440" tIns="45720" rIns="91440" bIns="45720" rtlCol="0" anchor="ctr">
            <a:normAutofit/>
          </a:bodyPr>
          <a:lstStyle>
            <a:lvl1pPr algn="ctr">
              <a:defRPr sz="9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t>‹#›</a:t>
            </a:fld>
            <a:endParaRPr lang="zh-CN" altLang="en-US"/>
          </a:p>
        </p:txBody>
      </p:sp>
      <p:sp>
        <p:nvSpPr>
          <p:cNvPr id="2" name="KSO_TEMPLATE" hidden="1"/>
          <p:cNvSpPr/>
          <p:nvPr userDrawn="1">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custDataLst>
              <p:tags r:id="rId14"/>
            </p:custDataLst>
          </p:nvPr>
        </p:nvSpPr>
        <p:spPr>
          <a:xfrm>
            <a:off x="628650" y="274686"/>
            <a:ext cx="7886700" cy="993949"/>
          </a:xfrm>
          <a:prstGeom prst="rect">
            <a:avLst/>
          </a:prstGeom>
          <a:noFill/>
          <a:ln w="9525">
            <a:noFill/>
          </a:ln>
        </p:spPr>
        <p:txBody>
          <a:bodyPr anchor="ctr"/>
          <a:lstStyle/>
          <a:p>
            <a:pPr lvl="0"/>
            <a:r>
              <a:rPr lang="zh-CN" altLang="en-US" dirty="0"/>
              <a:t>单击此处编辑母版标题样式</a:t>
            </a:r>
          </a:p>
        </p:txBody>
      </p:sp>
      <p:sp>
        <p:nvSpPr>
          <p:cNvPr id="1027" name="文本占位符 2"/>
          <p:cNvSpPr>
            <a:spLocks noGrp="1"/>
          </p:cNvSpPr>
          <p:nvPr>
            <p:ph type="body"/>
            <p:custDataLst>
              <p:tags r:id="rId15"/>
            </p:custDataLst>
          </p:nvPr>
        </p:nvSpPr>
        <p:spPr>
          <a:xfrm>
            <a:off x="628650" y="1370253"/>
            <a:ext cx="7886700" cy="3262882"/>
          </a:xfrm>
          <a:prstGeom prst="rect">
            <a:avLst/>
          </a:prstGeom>
          <a:noFill/>
          <a:ln w="9525">
            <a:noFill/>
          </a:ln>
        </p:spPr>
        <p:txBody>
          <a:bodyPr/>
          <a:lstStyle/>
          <a:p>
            <a:pPr lvl="0"/>
            <a:r>
              <a:rPr lang="en-US" altLang="en-US" dirty="0"/>
              <a:t>单击此处编辑母版文本样式</a:t>
            </a:r>
          </a:p>
          <a:p>
            <a:pPr lvl="1"/>
            <a:r>
              <a:rPr lang="en-US" altLang="en-US" dirty="0"/>
              <a:t>第二级</a:t>
            </a:r>
          </a:p>
          <a:p>
            <a:pPr lvl="2"/>
            <a:r>
              <a:rPr lang="en-US" altLang="en-US" dirty="0"/>
              <a:t>第三级</a:t>
            </a:r>
          </a:p>
          <a:p>
            <a:pPr lvl="3"/>
            <a:r>
              <a:rPr lang="en-US" altLang="en-US" dirty="0"/>
              <a:t>第四级</a:t>
            </a:r>
          </a:p>
          <a:p>
            <a:pPr lvl="4"/>
            <a:r>
              <a:rPr lang="en-US" altLang="en-US" dirty="0"/>
              <a:t>第五级</a:t>
            </a:r>
          </a:p>
        </p:txBody>
      </p:sp>
      <p:sp>
        <p:nvSpPr>
          <p:cNvPr id="4" name="日期占位符 3"/>
          <p:cNvSpPr>
            <a:spLocks noGrp="1"/>
          </p:cNvSpPr>
          <p:nvPr>
            <p:ph type="dt" sz="half" idx="2"/>
          </p:nvPr>
        </p:nvSpPr>
        <p:spPr>
          <a:xfrm>
            <a:off x="628650" y="4768097"/>
            <a:ext cx="2057400" cy="274686"/>
          </a:xfrm>
          <a:prstGeom prst="rect">
            <a:avLst/>
          </a:prstGeom>
        </p:spPr>
        <p:txBody>
          <a:bodyPr vert="horz" lIns="91440" tIns="45720" rIns="91440" bIns="45720" rtlCol="0" anchor="ctr">
            <a:normAutofit/>
          </a:bodyPr>
          <a:lstStyle>
            <a:lvl1pPr algn="l" eaLnBrk="1" hangingPunct="1">
              <a:defRPr sz="900" noProof="1">
                <a:solidFill>
                  <a:schemeClr val="tx1">
                    <a:tint val="75000"/>
                  </a:schemeClr>
                </a:solidFill>
              </a:defRPr>
            </a:lvl1pPr>
          </a:lstStyle>
          <a:p>
            <a:pPr marL="0" marR="0" lvl="0" indent="0" algn="l" defTabSz="914400" rtl="0" eaLnBrk="1" fontAlgn="base" latinLnBrk="0" hangingPunct="1">
              <a:lnSpc>
                <a:spcPct val="100000"/>
              </a:lnSpc>
              <a:spcBef>
                <a:spcPct val="0"/>
              </a:spcBef>
              <a:spcAft>
                <a:spcPct val="0"/>
              </a:spcAft>
              <a:buClrTx/>
              <a:buSzTx/>
              <a:buFontTx/>
              <a:buNone/>
              <a:defRPr/>
            </a:pPr>
            <a:fld id="{91FEE39A-0670-4528-A1D2-0E1375CF0566}" type="datetimeFigureOut">
              <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rPr>
              <a:t>2020/3/30</a:t>
            </a:fld>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5" name="页脚占位符 4"/>
          <p:cNvSpPr>
            <a:spLocks noGrp="1"/>
          </p:cNvSpPr>
          <p:nvPr>
            <p:ph type="ftr" sz="quarter" idx="3"/>
          </p:nvPr>
        </p:nvSpPr>
        <p:spPr>
          <a:xfrm>
            <a:off x="3028950" y="4768097"/>
            <a:ext cx="3086100" cy="274686"/>
          </a:xfrm>
          <a:prstGeom prst="rect">
            <a:avLst/>
          </a:prstGeom>
        </p:spPr>
        <p:txBody>
          <a:bodyPr vert="horz" lIns="91440" tIns="45720" rIns="91440" bIns="45720" rtlCol="0" anchor="ctr">
            <a:normAutofit/>
          </a:bodyPr>
          <a:lstStyle>
            <a:lvl1pPr algn="ctr" eaLnBrk="1" hangingPunct="1">
              <a:defRPr sz="900" noProof="1">
                <a:solidFill>
                  <a:schemeClr val="tx1">
                    <a:tint val="75000"/>
                  </a:schemeClr>
                </a:solidFil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900" b="0" i="0" u="none" strike="noStrike" kern="1200" cap="none" spc="0" normalizeH="0" baseline="0" noProof="1">
              <a:ln>
                <a:noFill/>
              </a:ln>
              <a:solidFill>
                <a:schemeClr val="tx1">
                  <a:tint val="75000"/>
                </a:schemeClr>
              </a:solidFill>
              <a:effectLst/>
              <a:uLnTx/>
              <a:uFillTx/>
              <a:latin typeface="Calibri" panose="020F0502020204030204" charset="0"/>
              <a:ea typeface="宋体" panose="02010600030101010101" pitchFamily="2" charset="-122"/>
              <a:cs typeface="+mn-cs"/>
            </a:endParaRPr>
          </a:p>
        </p:txBody>
      </p:sp>
      <p:sp>
        <p:nvSpPr>
          <p:cNvPr id="6" name="灯片编号占位符 5"/>
          <p:cNvSpPr>
            <a:spLocks noGrp="1"/>
          </p:cNvSpPr>
          <p:nvPr>
            <p:ph type="sldNum" sz="quarter" idx="4"/>
          </p:nvPr>
        </p:nvSpPr>
        <p:spPr>
          <a:xfrm>
            <a:off x="6457950" y="4768097"/>
            <a:ext cx="2057400" cy="274686"/>
          </a:xfrm>
          <a:prstGeom prst="rect">
            <a:avLst/>
          </a:prstGeom>
        </p:spPr>
        <p:txBody>
          <a:bodyPr vert="horz" wrap="square" lIns="91440" tIns="45720" rIns="91440" bIns="45720" numCol="1" anchor="ctr" anchorCtr="0" compatLnSpc="1"/>
          <a:lstStyle>
            <a:lvl1pPr algn="r">
              <a:defRPr sz="900">
                <a:solidFill>
                  <a:srgbClr val="898989"/>
                </a:solidFill>
              </a:defRPr>
            </a:lvl1pPr>
          </a:lstStyle>
          <a:p>
            <a:pPr lvl="0" eaLnBrk="1" hangingPunct="1"/>
            <a:fld id="{9A0DB2DC-4C9A-4742-B13C-FB6460FD3503}" type="slidenum">
              <a:rPr lang="en-US" altLang="en-US" dirty="0">
                <a:latin typeface="Calibri" panose="020F0502020204030204" charset="0"/>
              </a:rPr>
              <a:t>‹#›</a:t>
            </a:fld>
            <a:endParaRPr lang="en-US" altLang="en-US" dirty="0">
              <a:latin typeface="Calibri" panose="020F0502020204030204" charset="0"/>
            </a:endParaRPr>
          </a:p>
        </p:txBody>
      </p:sp>
      <p:sp>
        <p:nvSpPr>
          <p:cNvPr id="7" name="KSO_TEMPLATE" hidden="1"/>
          <p:cNvSpPr/>
          <p:nvPr>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1">
              <a:ln>
                <a:noFill/>
              </a:ln>
              <a:solidFill>
                <a:schemeClr val="lt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lvl1pPr algn="l" defTabSz="685800" rtl="0" eaLnBrk="0" fontAlgn="base" hangingPunct="0">
        <a:lnSpc>
          <a:spcPct val="90000"/>
        </a:lnSpc>
        <a:spcBef>
          <a:spcPct val="0"/>
        </a:spcBef>
        <a:spcAft>
          <a:spcPct val="0"/>
        </a:spcAft>
        <a:defRPr sz="30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2pPr>
      <a:lvl3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3pPr>
      <a:lvl4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4pPr>
      <a:lvl5pPr algn="l" defTabSz="685800" rtl="0" eaLnBrk="0" fontAlgn="base" hangingPunct="0">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5pPr>
      <a:lvl6pPr marL="4572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6pPr>
      <a:lvl7pPr marL="9144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7pPr>
      <a:lvl8pPr marL="13716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8pPr>
      <a:lvl9pPr marL="1828800" algn="l" defTabSz="685800" rtl="0" fontAlgn="base">
        <a:lnSpc>
          <a:spcPct val="90000"/>
        </a:lnSpc>
        <a:spcBef>
          <a:spcPct val="0"/>
        </a:spcBef>
        <a:spcAft>
          <a:spcPct val="0"/>
        </a:spcAft>
        <a:defRPr sz="3000">
          <a:solidFill>
            <a:schemeClr val="tx1"/>
          </a:solidFill>
          <a:latin typeface="Arial" panose="020B0604020202020204" pitchFamily="34" charset="0"/>
          <a:ea typeface="微软雅黑" panose="020B0503020204020204"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32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image" Target="../media/image20.jpeg"/><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0.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7.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image" Target="../media/image33.jpeg"/><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12.xml"/></Relationships>
</file>

<file path=ppt/slides/_rels/slide3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0.jpe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7" name="副标题 2"/>
          <p:cNvSpPr txBox="1"/>
          <p:nvPr/>
        </p:nvSpPr>
        <p:spPr>
          <a:xfrm>
            <a:off x="2683724" y="1518194"/>
            <a:ext cx="3598421" cy="410825"/>
          </a:xfrm>
          <a:prstGeom prst="rect">
            <a:avLst/>
          </a:prstGeom>
        </p:spPr>
        <p:txBody>
          <a:bodyPr vert="horz" lIns="51441" tIns="25720" rIns="51441" bIns="2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2025" b="0" dirty="0">
                <a:solidFill>
                  <a:schemeClr val="bg1"/>
                </a:solidFill>
                <a:latin typeface="黑体" panose="02010609060101010101" pitchFamily="49" charset="-122"/>
                <a:ea typeface="黑体" panose="02010609060101010101" pitchFamily="49" charset="-122"/>
              </a:rPr>
              <a:t>初中历史九年级</a:t>
            </a:r>
          </a:p>
        </p:txBody>
      </p:sp>
      <p:sp>
        <p:nvSpPr>
          <p:cNvPr id="8" name="副标题 2"/>
          <p:cNvSpPr txBox="1"/>
          <p:nvPr/>
        </p:nvSpPr>
        <p:spPr>
          <a:xfrm>
            <a:off x="1483104" y="2070567"/>
            <a:ext cx="6339603" cy="879384"/>
          </a:xfrm>
          <a:prstGeom prst="rect">
            <a:avLst/>
          </a:prstGeom>
        </p:spPr>
        <p:txBody>
          <a:bodyPr vert="horz" lIns="51441" tIns="25720" rIns="51441" bIns="2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2250" b="1" dirty="0">
                <a:solidFill>
                  <a:schemeClr val="bg1"/>
                </a:solidFill>
                <a:latin typeface="黑体" panose="02010609060101010101" pitchFamily="49" charset="-122"/>
                <a:ea typeface="黑体" panose="02010609060101010101" pitchFamily="49" charset="-122"/>
                <a:cs typeface="黑体" panose="02010609060101010101" pitchFamily="49" charset="-122"/>
              </a:rPr>
              <a:t>第</a:t>
            </a:r>
            <a:r>
              <a:rPr lang="en-US" altLang="zh-CN" sz="2250" b="1" dirty="0">
                <a:solidFill>
                  <a:schemeClr val="bg1"/>
                </a:solidFill>
                <a:latin typeface="黑体" panose="02010609060101010101" pitchFamily="49" charset="-122"/>
                <a:ea typeface="黑体" panose="02010609060101010101" pitchFamily="49" charset="-122"/>
                <a:cs typeface="黑体" panose="02010609060101010101" pitchFamily="49" charset="-122"/>
              </a:rPr>
              <a:t>16</a:t>
            </a:r>
            <a:r>
              <a:rPr lang="zh-CN" altLang="en-US" sz="2250" b="1" dirty="0">
                <a:solidFill>
                  <a:schemeClr val="bg1"/>
                </a:solidFill>
                <a:latin typeface="黑体" panose="02010609060101010101" pitchFamily="49" charset="-122"/>
                <a:ea typeface="黑体" panose="02010609060101010101" pitchFamily="49" charset="-122"/>
                <a:cs typeface="黑体" panose="02010609060101010101" pitchFamily="49" charset="-122"/>
              </a:rPr>
              <a:t>课  中国特色社会主义道路</a:t>
            </a:r>
            <a:endParaRPr lang="en-US" altLang="zh-CN" sz="2250" b="1" dirty="0">
              <a:solidFill>
                <a:schemeClr val="bg1"/>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250" b="1" dirty="0">
                <a:solidFill>
                  <a:schemeClr val="bg1"/>
                </a:solidFill>
                <a:latin typeface="黑体" panose="02010609060101010101" pitchFamily="49" charset="-122"/>
                <a:ea typeface="黑体" panose="02010609060101010101" pitchFamily="49" charset="-122"/>
              </a:rPr>
              <a:t>（复习）</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1073742862" name="文本框 1073742861"/>
          <p:cNvSpPr txBox="1"/>
          <p:nvPr/>
        </p:nvSpPr>
        <p:spPr>
          <a:xfrm>
            <a:off x="1560195" y="3169920"/>
            <a:ext cx="1014730"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对外开放</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3" name="文本框 1073742852"/>
          <p:cNvSpPr txBox="1"/>
          <p:nvPr/>
        </p:nvSpPr>
        <p:spPr>
          <a:xfrm>
            <a:off x="807244" y="1840680"/>
            <a:ext cx="401479" cy="112966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改革开放</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4" name="左大括号 1073742853"/>
          <p:cNvSpPr/>
          <p:nvPr/>
        </p:nvSpPr>
        <p:spPr>
          <a:xfrm>
            <a:off x="1298258" y="517181"/>
            <a:ext cx="212884" cy="4110990"/>
          </a:xfrm>
          <a:prstGeom prst="leftBrace">
            <a:avLst>
              <a:gd name="adj1" fmla="val 160937"/>
              <a:gd name="adj2" fmla="val 50000"/>
            </a:avLst>
          </a:prstGeom>
          <a:noFill/>
          <a:ln w="25400" cap="flat" cmpd="sng">
            <a:solidFill>
              <a:srgbClr val="000000"/>
            </a:solidFill>
            <a:prstDash val="solid"/>
            <a:headEnd type="none" w="med" len="med"/>
            <a:tailEnd type="none" w="med" len="med"/>
          </a:ln>
        </p:spPr>
        <p:txBody>
          <a:bodyPr/>
          <a:lstStyle/>
          <a:p>
            <a:endParaRPr lang="zh-CN" altLang="en-US" sz="1350"/>
          </a:p>
        </p:txBody>
      </p:sp>
      <p:sp>
        <p:nvSpPr>
          <p:cNvPr id="1073742855" name="文本框 1073742854"/>
          <p:cNvSpPr txBox="1"/>
          <p:nvPr/>
        </p:nvSpPr>
        <p:spPr>
          <a:xfrm>
            <a:off x="1560195" y="469556"/>
            <a:ext cx="3141821"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开端：</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73742856" name="文本框 1073742855"/>
          <p:cNvSpPr txBox="1"/>
          <p:nvPr/>
        </p:nvSpPr>
        <p:spPr>
          <a:xfrm>
            <a:off x="1560195" y="1701615"/>
            <a:ext cx="1735931"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a:spAutoFit/>
          </a:bodyPr>
          <a:lstStyle/>
          <a:p>
            <a:r>
              <a:rPr lang="zh-CN" altLang="en-US" sz="1350">
                <a:solidFill>
                  <a:srgbClr val="FFFF00"/>
                </a:solidFill>
                <a:latin typeface="黑体" panose="02010609060101010101" pitchFamily="49" charset="-122"/>
                <a:ea typeface="黑体" panose="02010609060101010101" pitchFamily="49" charset="-122"/>
              </a:rPr>
              <a:t>对内经济体制改革</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57" name="左大括号 1073742856"/>
          <p:cNvSpPr/>
          <p:nvPr/>
        </p:nvSpPr>
        <p:spPr>
          <a:xfrm>
            <a:off x="3300413" y="1001051"/>
            <a:ext cx="119063" cy="1644968"/>
          </a:xfrm>
          <a:prstGeom prst="leftBrace">
            <a:avLst>
              <a:gd name="adj1" fmla="val 108391"/>
              <a:gd name="adj2" fmla="val 50000"/>
            </a:avLst>
          </a:prstGeom>
          <a:noFill/>
          <a:ln w="22225" cap="flat" cmpd="sng">
            <a:solidFill>
              <a:srgbClr val="000000"/>
            </a:solidFill>
            <a:prstDash val="solid"/>
            <a:headEnd type="none" w="med" len="med"/>
            <a:tailEnd type="none" w="med" len="med"/>
          </a:ln>
        </p:spPr>
        <p:txBody>
          <a:bodyPr/>
          <a:lstStyle/>
          <a:p>
            <a:endParaRPr lang="zh-CN" altLang="en-US" sz="1350"/>
          </a:p>
        </p:txBody>
      </p:sp>
      <p:sp>
        <p:nvSpPr>
          <p:cNvPr id="1073742859" name="文本框 1073742858"/>
          <p:cNvSpPr txBox="1"/>
          <p:nvPr/>
        </p:nvSpPr>
        <p:spPr>
          <a:xfrm>
            <a:off x="3473291" y="1041056"/>
            <a:ext cx="4100513"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农村：</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60" name="文本框 1073742859"/>
          <p:cNvSpPr txBox="1"/>
          <p:nvPr/>
        </p:nvSpPr>
        <p:spPr>
          <a:xfrm>
            <a:off x="3479959" y="1686856"/>
            <a:ext cx="4093369" cy="467995"/>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城市：</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73742861" name="文本框 1073742860"/>
          <p:cNvSpPr txBox="1"/>
          <p:nvPr/>
        </p:nvSpPr>
        <p:spPr>
          <a:xfrm>
            <a:off x="3473291" y="2322169"/>
            <a:ext cx="4100036"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模式：</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73742863" name="左大括号 1073742862"/>
          <p:cNvSpPr/>
          <p:nvPr/>
        </p:nvSpPr>
        <p:spPr>
          <a:xfrm>
            <a:off x="2545556" y="2799371"/>
            <a:ext cx="234315" cy="1114425"/>
          </a:xfrm>
          <a:prstGeom prst="leftBrace">
            <a:avLst>
              <a:gd name="adj1" fmla="val 37366"/>
              <a:gd name="adj2" fmla="val 50000"/>
            </a:avLst>
          </a:prstGeom>
          <a:noFill/>
          <a:ln w="19050" cap="flat" cmpd="sng">
            <a:solidFill>
              <a:srgbClr val="000000"/>
            </a:solidFill>
            <a:prstDash val="solid"/>
            <a:headEnd type="none" w="med" len="med"/>
            <a:tailEnd type="none" w="med" len="med"/>
          </a:ln>
        </p:spPr>
        <p:txBody>
          <a:bodyPr/>
          <a:lstStyle/>
          <a:p>
            <a:endParaRPr lang="zh-CN" altLang="en-US" sz="1350"/>
          </a:p>
        </p:txBody>
      </p:sp>
      <p:sp>
        <p:nvSpPr>
          <p:cNvPr id="1073742864" name="文本框 1073742863"/>
          <p:cNvSpPr txBox="1"/>
          <p:nvPr/>
        </p:nvSpPr>
        <p:spPr>
          <a:xfrm>
            <a:off x="2892266" y="2870809"/>
            <a:ext cx="4681538"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格局：</a:t>
            </a:r>
          </a:p>
        </p:txBody>
      </p:sp>
      <p:sp>
        <p:nvSpPr>
          <p:cNvPr id="1073742865" name="文本框 1073742864"/>
          <p:cNvSpPr txBox="1"/>
          <p:nvPr/>
        </p:nvSpPr>
        <p:spPr>
          <a:xfrm>
            <a:off x="2893695" y="3400875"/>
            <a:ext cx="4680109" cy="46800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进一步深化：</a:t>
            </a:r>
          </a:p>
        </p:txBody>
      </p:sp>
      <p:sp>
        <p:nvSpPr>
          <p:cNvPr id="1073742866" name="文本框 1073742865"/>
          <p:cNvSpPr txBox="1"/>
          <p:nvPr/>
        </p:nvSpPr>
        <p:spPr>
          <a:xfrm>
            <a:off x="1560195" y="4046855"/>
            <a:ext cx="1961515" cy="506730"/>
          </a:xfrm>
          <a:prstGeom prst="rect">
            <a:avLst/>
          </a:prstGeom>
          <a:solidFill>
            <a:schemeClr val="accent4">
              <a:lumMod val="50000"/>
            </a:schemeClr>
          </a:solidFill>
          <a:ln w="9525" cap="flat" cmpd="sng">
            <a:solidFill>
              <a:srgbClr val="000000"/>
            </a:solidFill>
            <a:prstDash val="solid"/>
            <a:miter/>
            <a:headEnd type="none" w="med" len="med"/>
            <a:tailEnd type="none" w="med" len="med"/>
          </a:ln>
        </p:spPr>
        <p:txBody>
          <a:bodyPr wrap="square">
            <a:spAutoFit/>
          </a:bodyPr>
          <a:lstStyle/>
          <a:p>
            <a:r>
              <a:rPr lang="zh-CN" altLang="en-US" sz="1350">
                <a:solidFill>
                  <a:srgbClr val="FFFF00"/>
                </a:solidFill>
                <a:latin typeface="黑体" panose="02010609060101010101" pitchFamily="49" charset="-122"/>
                <a:ea typeface="黑体" panose="02010609060101010101" pitchFamily="49" charset="-122"/>
              </a:rPr>
              <a:t>总设计师：</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4" name="文本框 3"/>
          <p:cNvSpPr txBox="1"/>
          <p:nvPr/>
        </p:nvSpPr>
        <p:spPr>
          <a:xfrm>
            <a:off x="2148840" y="482415"/>
            <a:ext cx="2576513"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中共十一届三中全会（1978年）</a:t>
            </a:r>
          </a:p>
        </p:txBody>
      </p:sp>
      <p:sp>
        <p:nvSpPr>
          <p:cNvPr id="5" name="文本框 4"/>
          <p:cNvSpPr txBox="1"/>
          <p:nvPr/>
        </p:nvSpPr>
        <p:spPr>
          <a:xfrm>
            <a:off x="4096226" y="1051534"/>
            <a:ext cx="2643664"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家庭联产承包责任制</a:t>
            </a:r>
          </a:p>
        </p:txBody>
      </p:sp>
      <p:sp>
        <p:nvSpPr>
          <p:cNvPr id="6" name="文本框 5"/>
          <p:cNvSpPr txBox="1"/>
          <p:nvPr/>
        </p:nvSpPr>
        <p:spPr>
          <a:xfrm>
            <a:off x="4036695" y="1689391"/>
            <a:ext cx="2621280"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增强企业活力（国有企业改革）</a:t>
            </a:r>
          </a:p>
        </p:txBody>
      </p:sp>
      <p:sp>
        <p:nvSpPr>
          <p:cNvPr id="7" name="文本框 6"/>
          <p:cNvSpPr txBox="1"/>
          <p:nvPr/>
        </p:nvSpPr>
        <p:spPr>
          <a:xfrm>
            <a:off x="4051459" y="2332651"/>
            <a:ext cx="3521393" cy="4318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社会主义市场经济体制（1992年中共十四大）</a:t>
            </a:r>
          </a:p>
        </p:txBody>
      </p:sp>
      <p:sp>
        <p:nvSpPr>
          <p:cNvPr id="8" name="文本框 7"/>
          <p:cNvSpPr txBox="1"/>
          <p:nvPr/>
        </p:nvSpPr>
        <p:spPr>
          <a:xfrm>
            <a:off x="3473291" y="2870809"/>
            <a:ext cx="4036695"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经济特区—沿海开放城市-沿海经济开放区-内地</a:t>
            </a:r>
          </a:p>
        </p:txBody>
      </p:sp>
      <p:sp>
        <p:nvSpPr>
          <p:cNvPr id="9" name="文本框 8"/>
          <p:cNvSpPr txBox="1"/>
          <p:nvPr/>
        </p:nvSpPr>
        <p:spPr>
          <a:xfrm>
            <a:off x="4036536" y="3400875"/>
            <a:ext cx="3452813"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加入WTO(世界贸易组织)</a:t>
            </a:r>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0" name="文本框 9"/>
          <p:cNvSpPr txBox="1"/>
          <p:nvPr/>
        </p:nvSpPr>
        <p:spPr>
          <a:xfrm>
            <a:off x="2490311" y="4047146"/>
            <a:ext cx="756761" cy="432000"/>
          </a:xfrm>
          <a:prstGeom prst="rect">
            <a:avLst/>
          </a:prstGeom>
          <a:solidFill>
            <a:schemeClr val="accent4">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邓小平</a:t>
            </a:r>
          </a:p>
        </p:txBody>
      </p:sp>
      <p:sp>
        <p:nvSpPr>
          <p:cNvPr id="11" name="TextBox 9"/>
          <p:cNvSpPr txBox="1"/>
          <p:nvPr/>
        </p:nvSpPr>
        <p:spPr>
          <a:xfrm>
            <a:off x="25241" y="43789"/>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知识网络</a:t>
            </a:r>
            <a:endParaRPr lang="en-US" altLang="zh-CN" sz="2400" b="1" dirty="0">
              <a:solidFill>
                <a:srgbClr val="FF0000"/>
              </a:solidFill>
              <a:latin typeface="黑体" panose="02010609060101010101" pitchFamily="49" charset="-122"/>
              <a:ea typeface="黑体" panose="02010609060101010101" pitchFamily="49"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ppt_x"/>
                                          </p:val>
                                        </p:tav>
                                        <p:tav tm="100000">
                                          <p:val>
                                            <p:strVal val="#ppt_x"/>
                                          </p:val>
                                        </p:tav>
                                      </p:tavLst>
                                    </p:anim>
                                    <p:anim calcmode="lin" valueType="num">
                                      <p:cBhvr additive="base">
                                        <p:cTn id="3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1073742876" name="文本框 1073742875"/>
          <p:cNvSpPr txBox="1"/>
          <p:nvPr/>
        </p:nvSpPr>
        <p:spPr>
          <a:xfrm>
            <a:off x="4099243" y="3164819"/>
            <a:ext cx="4248150"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endParaRPr lang="zh-CN" altLang="en-US" sz="1350">
              <a:solidFill>
                <a:srgbClr val="FFFF00"/>
              </a:solidFill>
              <a:latin typeface="黑体" panose="02010609060101010101" pitchFamily="49" charset="-122"/>
              <a:ea typeface="黑体" panose="02010609060101010101" pitchFamily="49" charset="-122"/>
            </a:endParaRPr>
          </a:p>
        </p:txBody>
      </p:sp>
      <p:sp>
        <p:nvSpPr>
          <p:cNvPr id="4" name="文本框 3"/>
          <p:cNvSpPr txBox="1"/>
          <p:nvPr/>
        </p:nvSpPr>
        <p:spPr>
          <a:xfrm>
            <a:off x="687705" y="669581"/>
            <a:ext cx="379571" cy="362267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rPr>
              <a:t>中国进入社会主义现代化建设新时期</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5" name="左大括号 4"/>
          <p:cNvSpPr/>
          <p:nvPr/>
        </p:nvSpPr>
        <p:spPr>
          <a:xfrm>
            <a:off x="1067276" y="362400"/>
            <a:ext cx="261461" cy="3959066"/>
          </a:xfrm>
          <a:prstGeom prst="leftBrace">
            <a:avLst>
              <a:gd name="adj1" fmla="val 160937"/>
              <a:gd name="adj2" fmla="val 50000"/>
            </a:avLst>
          </a:prstGeom>
          <a:noFill/>
          <a:ln w="25400" cap="flat" cmpd="sng">
            <a:solidFill>
              <a:srgbClr val="000000"/>
            </a:solidFill>
            <a:prstDash val="solid"/>
            <a:headEnd type="none" w="med" len="med"/>
            <a:tailEnd type="none" w="med" len="med"/>
          </a:ln>
        </p:spPr>
        <p:txBody>
          <a:bodyPr/>
          <a:lstStyle/>
          <a:p>
            <a:endParaRPr lang="zh-CN" altLang="en-US" sz="1350"/>
          </a:p>
        </p:txBody>
      </p:sp>
      <p:sp>
        <p:nvSpPr>
          <p:cNvPr id="6" name="文本框 5"/>
          <p:cNvSpPr txBox="1"/>
          <p:nvPr/>
        </p:nvSpPr>
        <p:spPr>
          <a:xfrm>
            <a:off x="1328261" y="362400"/>
            <a:ext cx="4392454"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开始的标志：</a:t>
            </a: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7" name="文本框 6"/>
          <p:cNvSpPr txBox="1"/>
          <p:nvPr/>
        </p:nvSpPr>
        <p:spPr>
          <a:xfrm>
            <a:off x="1329214" y="1014704"/>
            <a:ext cx="4385786"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r>
              <a:rPr lang="zh-CN" altLang="en-US" sz="1350">
                <a:solidFill>
                  <a:srgbClr val="FFFF00"/>
                </a:solidFill>
                <a:latin typeface="黑体" panose="02010609060101010101" pitchFamily="49" charset="-122"/>
                <a:ea typeface="黑体" panose="02010609060101010101" pitchFamily="49" charset="-122"/>
              </a:rPr>
              <a:t>建设道路：</a:t>
            </a:r>
          </a:p>
        </p:txBody>
      </p:sp>
      <p:sp>
        <p:nvSpPr>
          <p:cNvPr id="8" name="文本框 7"/>
          <p:cNvSpPr txBox="1"/>
          <p:nvPr/>
        </p:nvSpPr>
        <p:spPr>
          <a:xfrm>
            <a:off x="4099243" y="2623164"/>
            <a:ext cx="4324826" cy="46799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r>
              <a:rPr lang="zh-CN" altLang="en-US" sz="1350">
                <a:solidFill>
                  <a:srgbClr val="FFFF00"/>
                </a:solidFill>
                <a:latin typeface="黑体" panose="02010609060101010101" pitchFamily="49" charset="-122"/>
                <a:ea typeface="黑体" panose="02010609060101010101" pitchFamily="49" charset="-122"/>
              </a:rPr>
              <a:t>科学发展观</a:t>
            </a:r>
          </a:p>
          <a:p>
            <a:endParaRPr lang="zh-CN" altLang="en-US" sz="1350">
              <a:solidFill>
                <a:srgbClr val="FFFF00"/>
              </a:solidFill>
              <a:latin typeface="黑体" panose="02010609060101010101" pitchFamily="49" charset="-122"/>
              <a:ea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9" name="文本框 8"/>
          <p:cNvSpPr txBox="1"/>
          <p:nvPr/>
        </p:nvSpPr>
        <p:spPr>
          <a:xfrm>
            <a:off x="1329214" y="2108015"/>
            <a:ext cx="2435543" cy="540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spAutoFit/>
          </a:bodyPr>
          <a:lstStyle/>
          <a:p>
            <a:r>
              <a:rPr lang="zh-CN" altLang="en-US" sz="1350">
                <a:solidFill>
                  <a:srgbClr val="FFFF00"/>
                </a:solidFill>
                <a:latin typeface="黑体" panose="02010609060101010101" pitchFamily="49" charset="-122"/>
                <a:ea typeface="黑体" panose="02010609060101010101" pitchFamily="49" charset="-122"/>
              </a:rPr>
              <a:t>理论依据：</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0" name="左大括号 9"/>
          <p:cNvSpPr/>
          <p:nvPr/>
        </p:nvSpPr>
        <p:spPr>
          <a:xfrm>
            <a:off x="3781266" y="1539849"/>
            <a:ext cx="283845" cy="1943100"/>
          </a:xfrm>
          <a:prstGeom prst="leftBrace">
            <a:avLst>
              <a:gd name="adj1" fmla="val 58422"/>
              <a:gd name="adj2" fmla="val 50000"/>
            </a:avLst>
          </a:prstGeom>
          <a:noFill/>
          <a:ln w="22225" cap="flat" cmpd="sng">
            <a:solidFill>
              <a:srgbClr val="000000"/>
            </a:solidFill>
            <a:prstDash val="solid"/>
            <a:headEnd type="none" w="med" len="med"/>
            <a:tailEnd type="none" w="med" len="med"/>
          </a:ln>
        </p:spPr>
        <p:txBody>
          <a:bodyPr/>
          <a:lstStyle/>
          <a:p>
            <a:endParaRPr lang="zh-CN" altLang="en-US" sz="1350"/>
          </a:p>
        </p:txBody>
      </p:sp>
      <p:sp>
        <p:nvSpPr>
          <p:cNvPr id="11" name="文本框 10"/>
          <p:cNvSpPr txBox="1"/>
          <p:nvPr/>
        </p:nvSpPr>
        <p:spPr>
          <a:xfrm>
            <a:off x="4099243" y="1539849"/>
            <a:ext cx="4315778"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anchor="t"/>
          <a:lstStyle/>
          <a:p>
            <a:endParaRPr lang="zh-CN" altLang="en-US" sz="1350">
              <a:solidFill>
                <a:srgbClr val="FFFF00"/>
              </a:solidFill>
              <a:latin typeface="黑体" panose="02010609060101010101" pitchFamily="49" charset="-122"/>
              <a:ea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12" name="文本框 11"/>
          <p:cNvSpPr txBox="1"/>
          <p:nvPr/>
        </p:nvSpPr>
        <p:spPr>
          <a:xfrm>
            <a:off x="4099243" y="2081509"/>
            <a:ext cx="4320000" cy="467995"/>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rPr>
              <a:t>“三个代表”重要思想</a:t>
            </a:r>
          </a:p>
        </p:txBody>
      </p:sp>
      <p:sp>
        <p:nvSpPr>
          <p:cNvPr id="13" name="文本框 12"/>
          <p:cNvSpPr txBox="1"/>
          <p:nvPr/>
        </p:nvSpPr>
        <p:spPr>
          <a:xfrm>
            <a:off x="1329055" y="3747135"/>
            <a:ext cx="3895725" cy="468000"/>
          </a:xfrm>
          <a:prstGeom prst="rect">
            <a:avLst/>
          </a:prstGeom>
          <a:solidFill>
            <a:schemeClr val="accent1">
              <a:lumMod val="50000"/>
            </a:schemeClr>
          </a:solidFill>
          <a:ln w="9525" cap="flat" cmpd="sng">
            <a:solidFill>
              <a:srgbClr val="000000"/>
            </a:solidFill>
            <a:prstDash val="solid"/>
            <a:miter/>
            <a:headEnd type="none" w="med" len="med"/>
            <a:tailEnd type="none" w="med" len="med"/>
          </a:ln>
        </p:spPr>
        <p:txBody>
          <a:bodyPr vert="horz" wrap="square" anchor="t">
            <a:spAutoFit/>
          </a:bodyPr>
          <a:lstStyle/>
          <a:p>
            <a:r>
              <a:rPr lang="zh-CN" altLang="en-US" sz="1350">
                <a:solidFill>
                  <a:srgbClr val="FFFF00"/>
                </a:solidFill>
                <a:latin typeface="黑体" panose="02010609060101010101" pitchFamily="49" charset="-122"/>
                <a:ea typeface="黑体" panose="02010609060101010101" pitchFamily="49" charset="-122"/>
              </a:rPr>
              <a:t>建设目标：</a:t>
            </a:r>
          </a:p>
          <a:p>
            <a:endParaRPr lang="zh-CN" altLang="en-US" sz="1350">
              <a:solidFill>
                <a:srgbClr val="FFFF00"/>
              </a:solidFill>
              <a:latin typeface="黑体" panose="02010609060101010101" pitchFamily="49" charset="-122"/>
              <a:ea typeface="黑体" panose="02010609060101010101" pitchFamily="49" charset="-122"/>
            </a:endParaRPr>
          </a:p>
        </p:txBody>
      </p:sp>
      <p:sp>
        <p:nvSpPr>
          <p:cNvPr id="2" name="文本框 1"/>
          <p:cNvSpPr txBox="1"/>
          <p:nvPr/>
        </p:nvSpPr>
        <p:spPr>
          <a:xfrm>
            <a:off x="2396014" y="370020"/>
            <a:ext cx="3055620"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中共十一届三中全会（1978年）</a:t>
            </a:r>
          </a:p>
        </p:txBody>
      </p:sp>
      <p:sp>
        <p:nvSpPr>
          <p:cNvPr id="3" name="文本框 2"/>
          <p:cNvSpPr txBox="1"/>
          <p:nvPr/>
        </p:nvSpPr>
        <p:spPr>
          <a:xfrm>
            <a:off x="2285365" y="1026927"/>
            <a:ext cx="2478405"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中国特色社会主义道路</a:t>
            </a:r>
          </a:p>
        </p:txBody>
      </p:sp>
      <p:sp>
        <p:nvSpPr>
          <p:cNvPr id="14" name="文本框 13"/>
          <p:cNvSpPr txBox="1"/>
          <p:nvPr/>
        </p:nvSpPr>
        <p:spPr>
          <a:xfrm>
            <a:off x="1325404" y="2331376"/>
            <a:ext cx="2321719"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中国特色社会主义理论体系</a:t>
            </a:r>
          </a:p>
        </p:txBody>
      </p:sp>
      <p:sp>
        <p:nvSpPr>
          <p:cNvPr id="15" name="文本框 14"/>
          <p:cNvSpPr txBox="1"/>
          <p:nvPr/>
        </p:nvSpPr>
        <p:spPr>
          <a:xfrm>
            <a:off x="5224780" y="1539849"/>
            <a:ext cx="1430655"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（十五大）</a:t>
            </a:r>
          </a:p>
        </p:txBody>
      </p:sp>
      <p:sp>
        <p:nvSpPr>
          <p:cNvPr id="16" name="文本框 15"/>
          <p:cNvSpPr txBox="1"/>
          <p:nvPr/>
        </p:nvSpPr>
        <p:spPr>
          <a:xfrm>
            <a:off x="5946458" y="2079122"/>
            <a:ext cx="1161098" cy="432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（十六大）</a:t>
            </a:r>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1350">
              <a:solidFill>
                <a:srgbClr val="FFFF00"/>
              </a:solidFill>
              <a:latin typeface="黑体" panose="02010609060101010101" pitchFamily="49" charset="-122"/>
              <a:ea typeface="黑体" panose="02010609060101010101" pitchFamily="49" charset="-122"/>
              <a:cs typeface="黑体" panose="02010609060101010101" pitchFamily="49" charset="-122"/>
            </a:endParaRPr>
          </a:p>
        </p:txBody>
      </p:sp>
      <p:sp>
        <p:nvSpPr>
          <p:cNvPr id="17" name="文本框 16"/>
          <p:cNvSpPr txBox="1"/>
          <p:nvPr/>
        </p:nvSpPr>
        <p:spPr>
          <a:xfrm>
            <a:off x="5103813" y="2624905"/>
            <a:ext cx="3243263" cy="468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（十七大提出，十八大确立为指导思想）</a:t>
            </a:r>
          </a:p>
        </p:txBody>
      </p:sp>
      <p:sp>
        <p:nvSpPr>
          <p:cNvPr id="18" name="文本框 17"/>
          <p:cNvSpPr txBox="1"/>
          <p:nvPr/>
        </p:nvSpPr>
        <p:spPr>
          <a:xfrm>
            <a:off x="7082949" y="3164655"/>
            <a:ext cx="1333024" cy="432000"/>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（十九大）</a:t>
            </a:r>
          </a:p>
        </p:txBody>
      </p:sp>
      <p:sp>
        <p:nvSpPr>
          <p:cNvPr id="19" name="文本框 18"/>
          <p:cNvSpPr txBox="1"/>
          <p:nvPr/>
        </p:nvSpPr>
        <p:spPr>
          <a:xfrm>
            <a:off x="2186464" y="3747109"/>
            <a:ext cx="808673"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中国梦</a:t>
            </a:r>
          </a:p>
        </p:txBody>
      </p:sp>
      <p:sp>
        <p:nvSpPr>
          <p:cNvPr id="20" name="文本框 19"/>
          <p:cNvSpPr txBox="1"/>
          <p:nvPr/>
        </p:nvSpPr>
        <p:spPr>
          <a:xfrm>
            <a:off x="2818765" y="3747135"/>
            <a:ext cx="2209800" cy="299085"/>
          </a:xfrm>
          <a:prstGeom prst="rect">
            <a:avLst/>
          </a:prstGeom>
          <a:solidFill>
            <a:schemeClr val="accent1">
              <a:lumMod val="50000"/>
            </a:schemeClr>
          </a:solidFill>
        </p:spPr>
        <p:txBody>
          <a:bodyPr wrap="square" rtlCol="0">
            <a:spAutoFit/>
          </a:bodyPr>
          <a:lstStyle/>
          <a:p>
            <a:r>
              <a:rPr lang="zh-CN" altLang="en-US" sz="1350">
                <a:solidFill>
                  <a:srgbClr val="FFFF00"/>
                </a:solidFill>
                <a:latin typeface="黑体" panose="02010609060101010101" pitchFamily="49" charset="-122"/>
                <a:ea typeface="黑体" panose="02010609060101010101" pitchFamily="49" charset="-122"/>
                <a:sym typeface="+mn-ea"/>
              </a:rPr>
              <a:t>（实现中华民族伟大复兴）</a:t>
            </a:r>
          </a:p>
        </p:txBody>
      </p:sp>
      <p:sp>
        <p:nvSpPr>
          <p:cNvPr id="21" name="文本框 20"/>
          <p:cNvSpPr txBox="1"/>
          <p:nvPr/>
        </p:nvSpPr>
        <p:spPr>
          <a:xfrm>
            <a:off x="4215765" y="1539875"/>
            <a:ext cx="1145540" cy="306705"/>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邓小平理论：</a:t>
            </a:r>
            <a:endParaRPr lang="zh-CN" altLang="en-US" sz="1400"/>
          </a:p>
        </p:txBody>
      </p:sp>
      <p:sp>
        <p:nvSpPr>
          <p:cNvPr id="22" name="文本框 21"/>
          <p:cNvSpPr txBox="1"/>
          <p:nvPr/>
        </p:nvSpPr>
        <p:spPr>
          <a:xfrm>
            <a:off x="4099560" y="3184525"/>
            <a:ext cx="3165475" cy="684000"/>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习近平新时代中国特色社会主义思想</a:t>
            </a:r>
            <a:endParaRPr lang="zh-CN" altLang="en-US" sz="1400">
              <a:solidFill>
                <a:srgbClr val="FFFF00"/>
              </a:solidFill>
              <a:latin typeface="黑体" panose="02010609060101010101" pitchFamily="49" charset="-122"/>
              <a:ea typeface="黑体" panose="02010609060101010101" pitchFamily="49" charset="-122"/>
            </a:endParaRPr>
          </a:p>
          <a:p>
            <a:endParaRPr lang="zh-CN" altLang="en-US" sz="140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ppt_x"/>
                                          </p:val>
                                        </p:tav>
                                        <p:tav tm="100000">
                                          <p:val>
                                            <p:strVal val="#ppt_x"/>
                                          </p:val>
                                        </p:tav>
                                      </p:tavLst>
                                    </p:anim>
                                    <p:anim calcmode="lin" valueType="num">
                                      <p:cBhvr additive="base">
                                        <p:cTn id="2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blinds(horizontal)">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P spid="2" grpId="1"/>
      <p:bldP spid="2" grpId="2" animBg="1"/>
      <p:bldP spid="3" grpId="0" animBg="1"/>
      <p:bldP spid="19" grpId="0" animBg="1"/>
      <p:bldP spid="20" grpId="0" animBg="1"/>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100" name="文本框 99"/>
          <p:cNvSpPr txBox="1"/>
          <p:nvPr/>
        </p:nvSpPr>
        <p:spPr>
          <a:xfrm>
            <a:off x="248126" y="427011"/>
            <a:ext cx="8647271" cy="4707890"/>
          </a:xfrm>
          <a:prstGeom prst="rect">
            <a:avLst/>
          </a:prstGeom>
          <a:solidFill>
            <a:schemeClr val="bg1"/>
          </a:solidFill>
          <a:ln w="9525">
            <a:noFill/>
          </a:ln>
        </p:spPr>
        <p:txBody>
          <a:bodyPr wrap="square">
            <a:spAutoFit/>
          </a:bodyPr>
          <a:lstStyle/>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1.</a:t>
            </a:r>
            <a:r>
              <a:rPr lang="zh-CN" sz="1400" b="0">
                <a:latin typeface="黑体" panose="02010609060101010101" pitchFamily="49" charset="-122"/>
                <a:ea typeface="黑体" panose="02010609060101010101" pitchFamily="49" charset="-122"/>
                <a:cs typeface="黑体" panose="02010609060101010101" pitchFamily="49" charset="-122"/>
              </a:rPr>
              <a:t>建国以来党的历史上具有深远意义的伟大转折点：</a:t>
            </a:r>
            <a:r>
              <a:rPr lang="zh-CN" sz="1400" b="1" u="sng">
                <a:latin typeface="黑体" panose="02010609060101010101" pitchFamily="49" charset="-122"/>
                <a:ea typeface="黑体" panose="02010609060101010101" pitchFamily="49" charset="-122"/>
                <a:cs typeface="黑体" panose="02010609060101010101" pitchFamily="49" charset="-122"/>
              </a:rPr>
              <a:t>十一届三中全会</a:t>
            </a:r>
            <a:r>
              <a:rPr lang="zh-CN" sz="1400" b="1">
                <a:latin typeface="黑体" panose="02010609060101010101" pitchFamily="49" charset="-122"/>
                <a:ea typeface="黑体" panose="02010609060101010101" pitchFamily="49" charset="-122"/>
                <a:cs typeface="黑体" panose="02010609060101010101" pitchFamily="49" charset="-122"/>
              </a:rPr>
              <a:t>（</a:t>
            </a:r>
            <a:r>
              <a:rPr lang="en-US" sz="1400" b="1">
                <a:latin typeface="黑体" panose="02010609060101010101" pitchFamily="49" charset="-122"/>
                <a:ea typeface="黑体" panose="02010609060101010101" pitchFamily="49" charset="-122"/>
                <a:cs typeface="黑体" panose="02010609060101010101" pitchFamily="49" charset="-122"/>
              </a:rPr>
              <a:t>1978 </a:t>
            </a:r>
            <a:r>
              <a:rPr lang="zh-CN" sz="1400" b="1">
                <a:latin typeface="黑体" panose="02010609060101010101" pitchFamily="49" charset="-122"/>
                <a:ea typeface="黑体" panose="02010609060101010101" pitchFamily="49" charset="-122"/>
                <a:cs typeface="黑体" panose="02010609060101010101" pitchFamily="49" charset="-122"/>
              </a:rPr>
              <a:t>年）</a:t>
            </a:r>
            <a:r>
              <a:rPr lang="en-US" sz="1400" b="0">
                <a:latin typeface="黑体" panose="02010609060101010101" pitchFamily="49" charset="-122"/>
                <a:ea typeface="黑体" panose="02010609060101010101" pitchFamily="49" charset="-122"/>
                <a:cs typeface="黑体" panose="02010609060101010101" pitchFamily="49" charset="-122"/>
              </a:rPr>
              <a:t> </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2.十一届三中全会的主要内容：</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思想上：重新确立</a:t>
            </a:r>
            <a:r>
              <a:rPr lang="zh-CN" sz="1400" b="1" u="sng">
                <a:latin typeface="黑体" panose="02010609060101010101" pitchFamily="49" charset="-122"/>
                <a:ea typeface="黑体" panose="02010609060101010101" pitchFamily="49" charset="-122"/>
                <a:cs typeface="黑体" panose="02010609060101010101" pitchFamily="49" charset="-122"/>
              </a:rPr>
              <a:t>解放思想</a:t>
            </a:r>
            <a:r>
              <a:rPr lang="zh-CN" sz="1400" b="0">
                <a:latin typeface="黑体" panose="02010609060101010101" pitchFamily="49" charset="-122"/>
                <a:ea typeface="黑体" panose="02010609060101010101" pitchFamily="49" charset="-122"/>
                <a:cs typeface="黑体" panose="02010609060101010101" pitchFamily="49" charset="-122"/>
              </a:rPr>
              <a:t>、开动脑筋、</a:t>
            </a:r>
            <a:r>
              <a:rPr lang="zh-CN" sz="1400" b="1" u="sng">
                <a:latin typeface="黑体" panose="02010609060101010101" pitchFamily="49" charset="-122"/>
                <a:ea typeface="黑体" panose="02010609060101010101" pitchFamily="49" charset="-122"/>
                <a:cs typeface="黑体" panose="02010609060101010101" pitchFamily="49" charset="-122"/>
              </a:rPr>
              <a:t>实事求是</a:t>
            </a:r>
            <a:r>
              <a:rPr lang="zh-CN" sz="1400" b="0">
                <a:latin typeface="黑体" panose="02010609060101010101" pitchFamily="49" charset="-122"/>
                <a:ea typeface="黑体" panose="02010609060101010101" pitchFamily="49" charset="-122"/>
                <a:cs typeface="黑体" panose="02010609060101010101" pitchFamily="49" charset="-122"/>
              </a:rPr>
              <a:t>、团结一致向前看的思想路线；</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政治上：把党和国家的工作中心转移到</a:t>
            </a:r>
            <a:r>
              <a:rPr lang="zh-CN" sz="1400" b="1" u="sng">
                <a:latin typeface="黑体" panose="02010609060101010101" pitchFamily="49" charset="-122"/>
                <a:ea typeface="黑体" panose="02010609060101010101" pitchFamily="49" charset="-122"/>
                <a:cs typeface="黑体" panose="02010609060101010101" pitchFamily="49" charset="-122"/>
              </a:rPr>
              <a:t>经济建设</a:t>
            </a:r>
            <a:r>
              <a:rPr lang="zh-CN" sz="1400" b="0">
                <a:latin typeface="黑体" panose="02010609060101010101" pitchFamily="49" charset="-122"/>
                <a:ea typeface="黑体" panose="02010609060101010101" pitchFamily="49" charset="-122"/>
                <a:cs typeface="黑体" panose="02010609060101010101" pitchFamily="49" charset="-122"/>
              </a:rPr>
              <a:t>上来，实行</a:t>
            </a:r>
            <a:r>
              <a:rPr lang="zh-CN" sz="1400" b="1" u="sng">
                <a:latin typeface="黑体" panose="02010609060101010101" pitchFamily="49" charset="-122"/>
                <a:ea typeface="黑体" panose="02010609060101010101" pitchFamily="49" charset="-122"/>
                <a:cs typeface="黑体" panose="02010609060101010101" pitchFamily="49" charset="-122"/>
              </a:rPr>
              <a:t>改革开放</a:t>
            </a:r>
            <a:r>
              <a:rPr lang="zh-CN" sz="1400" b="0">
                <a:latin typeface="黑体" panose="02010609060101010101" pitchFamily="49" charset="-122"/>
                <a:ea typeface="黑体" panose="02010609060101010101" pitchFamily="49" charset="-122"/>
                <a:cs typeface="黑体" panose="02010609060101010101" pitchFamily="49" charset="-122"/>
              </a:rPr>
              <a:t>；</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组织上：形成以</a:t>
            </a:r>
            <a:r>
              <a:rPr lang="zh-CN" sz="1400" b="1" u="sng">
                <a:latin typeface="黑体" panose="02010609060101010101" pitchFamily="49" charset="-122"/>
                <a:ea typeface="黑体" panose="02010609060101010101" pitchFamily="49" charset="-122"/>
                <a:cs typeface="黑体" panose="02010609060101010101" pitchFamily="49" charset="-122"/>
              </a:rPr>
              <a:t>邓小平</a:t>
            </a:r>
            <a:r>
              <a:rPr lang="zh-CN" sz="1400" b="0">
                <a:latin typeface="黑体" panose="02010609060101010101" pitchFamily="49" charset="-122"/>
                <a:ea typeface="黑体" panose="02010609060101010101" pitchFamily="49" charset="-122"/>
                <a:cs typeface="黑体" panose="02010609060101010101" pitchFamily="49" charset="-122"/>
              </a:rPr>
              <a:t>为核心的党的第二代中央领导集体。</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3.十一届三中全会的地位：</a:t>
            </a:r>
            <a:r>
              <a:rPr lang="en-US" sz="1400" b="0">
                <a:latin typeface="黑体" panose="02010609060101010101" pitchFamily="49" charset="-122"/>
                <a:ea typeface="黑体" panose="02010609060101010101" pitchFamily="49" charset="-122"/>
                <a:cs typeface="黑体" panose="02010609060101010101" pitchFamily="49" charset="-122"/>
              </a:rPr>
              <a:t>①</a:t>
            </a:r>
            <a:r>
              <a:rPr lang="zh-CN" sz="1400" b="1" u="sng">
                <a:latin typeface="黑体" panose="02010609060101010101" pitchFamily="49" charset="-122"/>
                <a:ea typeface="黑体" panose="02010609060101010101" pitchFamily="49" charset="-122"/>
                <a:cs typeface="黑体" panose="02010609060101010101" pitchFamily="49" charset="-122"/>
              </a:rPr>
              <a:t>建国以来党的历史上具有深远意义的伟大转折。</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                     ②完成了党的思想路线、政治路线、组织路线的拨乱反正，是</a:t>
            </a:r>
            <a:r>
              <a:rPr lang="zh-CN" sz="1400" b="1" u="sng">
                <a:latin typeface="黑体" panose="02010609060101010101" pitchFamily="49" charset="-122"/>
                <a:ea typeface="黑体" panose="02010609060101010101" pitchFamily="49" charset="-122"/>
                <a:cs typeface="黑体" panose="02010609060101010101" pitchFamily="49" charset="-122"/>
              </a:rPr>
              <a:t>改革开放的开端</a:t>
            </a:r>
            <a:r>
              <a:rPr lang="zh-CN" sz="1400" b="1">
                <a:latin typeface="黑体" panose="02010609060101010101" pitchFamily="49" charset="-122"/>
                <a:ea typeface="黑体" panose="02010609060101010101" pitchFamily="49" charset="-122"/>
                <a:cs typeface="黑体" panose="02010609060101010101" pitchFamily="49" charset="-122"/>
              </a:rPr>
              <a:t>。</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                     </a:t>
            </a:r>
            <a:r>
              <a:rPr lang="zh-CN" sz="1400" b="0">
                <a:latin typeface="黑体" panose="02010609060101010101" pitchFamily="49" charset="-122"/>
                <a:ea typeface="黑体" panose="02010609060101010101" pitchFamily="49" charset="-122"/>
                <a:cs typeface="黑体" panose="02010609060101010101" pitchFamily="49" charset="-122"/>
              </a:rPr>
              <a:t>③中国历史进入</a:t>
            </a:r>
            <a:r>
              <a:rPr lang="zh-CN" sz="1400" b="1" u="sng">
                <a:latin typeface="黑体" panose="02010609060101010101" pitchFamily="49" charset="-122"/>
                <a:ea typeface="黑体" panose="02010609060101010101" pitchFamily="49" charset="-122"/>
                <a:cs typeface="黑体" panose="02010609060101010101" pitchFamily="49" charset="-122"/>
              </a:rPr>
              <a:t>社会主义现代化建设的新时期。</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4.中国改革开放和社会主义现代化建设的总设计师：</a:t>
            </a:r>
            <a:r>
              <a:rPr lang="zh-CN" sz="1400" b="1" u="sng">
                <a:latin typeface="黑体" panose="02010609060101010101" pitchFamily="49" charset="-122"/>
                <a:ea typeface="黑体" panose="02010609060101010101" pitchFamily="49" charset="-122"/>
                <a:cs typeface="黑体" panose="02010609060101010101" pitchFamily="49" charset="-122"/>
              </a:rPr>
              <a:t>邓小平</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5.十一届三中全会后，</a:t>
            </a:r>
            <a:r>
              <a:rPr lang="zh-CN" sz="1400" b="1" u="sng">
                <a:latin typeface="黑体" panose="02010609060101010101" pitchFamily="49" charset="-122"/>
                <a:ea typeface="黑体" panose="02010609060101010101" pitchFamily="49" charset="-122"/>
                <a:cs typeface="黑体" panose="02010609060101010101" pitchFamily="49" charset="-122"/>
              </a:rPr>
              <a:t>农村</a:t>
            </a:r>
            <a:r>
              <a:rPr lang="zh-CN" sz="1400" b="0">
                <a:latin typeface="黑体" panose="02010609060101010101" pitchFamily="49" charset="-122"/>
                <a:ea typeface="黑体" panose="02010609060101010101" pitchFamily="49" charset="-122"/>
                <a:cs typeface="黑体" panose="02010609060101010101" pitchFamily="49" charset="-122"/>
              </a:rPr>
              <a:t>经济体制改革：</a:t>
            </a:r>
            <a:r>
              <a:rPr lang="zh-CN" sz="1400" b="1" u="sng">
                <a:latin typeface="黑体" panose="02010609060101010101" pitchFamily="49" charset="-122"/>
                <a:ea typeface="黑体" panose="02010609060101010101" pitchFamily="49" charset="-122"/>
                <a:cs typeface="黑体" panose="02010609060101010101" pitchFamily="49" charset="-122"/>
              </a:rPr>
              <a:t>家庭联产承包责任制。</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6.十一届三中全会后，经济体制改革模式：</a:t>
            </a:r>
            <a:r>
              <a:rPr lang="zh-CN" sz="1400" b="1" u="sng">
                <a:latin typeface="黑体" panose="02010609060101010101" pitchFamily="49" charset="-122"/>
                <a:ea typeface="黑体" panose="02010609060101010101" pitchFamily="49" charset="-122"/>
                <a:cs typeface="黑体" panose="02010609060101010101" pitchFamily="49" charset="-122"/>
              </a:rPr>
              <a:t>社会主义市场经济体制</a:t>
            </a:r>
            <a:r>
              <a:rPr lang="zh-CN" sz="1400" b="0">
                <a:latin typeface="黑体" panose="02010609060101010101" pitchFamily="49" charset="-122"/>
                <a:ea typeface="黑体" panose="02010609060101010101" pitchFamily="49" charset="-122"/>
                <a:cs typeface="黑体" panose="02010609060101010101" pitchFamily="49" charset="-122"/>
              </a:rPr>
              <a:t>（1992年中共十四大）。</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7.我国经济特区：</a:t>
            </a:r>
            <a:r>
              <a:rPr lang="zh-CN" sz="1400" b="1" u="sng">
                <a:latin typeface="黑体" panose="02010609060101010101" pitchFamily="49" charset="-122"/>
                <a:ea typeface="黑体" panose="02010609060101010101" pitchFamily="49" charset="-122"/>
                <a:cs typeface="黑体" panose="02010609060101010101" pitchFamily="49" charset="-122"/>
              </a:rPr>
              <a:t>深圳（对外开放的“窗口”）</a:t>
            </a:r>
            <a:r>
              <a:rPr lang="zh-CN" sz="1400" b="0">
                <a:latin typeface="黑体" panose="02010609060101010101" pitchFamily="49" charset="-122"/>
                <a:ea typeface="黑体" panose="02010609060101010101" pitchFamily="49" charset="-122"/>
                <a:cs typeface="黑体" panose="02010609060101010101" pitchFamily="49" charset="-122"/>
              </a:rPr>
              <a:t>，珠海、汕头、厦门。</a:t>
            </a: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8.社会主义现代化建设新时期建设道路：</a:t>
            </a:r>
            <a:r>
              <a:rPr lang="zh-CN" sz="1400" b="1" u="sng">
                <a:latin typeface="黑体" panose="02010609060101010101" pitchFamily="49" charset="-122"/>
                <a:ea typeface="黑体" panose="02010609060101010101" pitchFamily="49" charset="-122"/>
                <a:cs typeface="黑体" panose="02010609060101010101" pitchFamily="49" charset="-122"/>
              </a:rPr>
              <a:t>中国特色社会主义道路。</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9.</a:t>
            </a:r>
            <a:r>
              <a:rPr lang="zh-CN" sz="1400" b="1" u="sng">
                <a:latin typeface="黑体" panose="02010609060101010101" pitchFamily="49" charset="-122"/>
                <a:ea typeface="黑体" panose="02010609060101010101" pitchFamily="49" charset="-122"/>
                <a:cs typeface="黑体" panose="02010609060101010101" pitchFamily="49" charset="-122"/>
              </a:rPr>
              <a:t>邓小平理论</a:t>
            </a:r>
            <a:r>
              <a:rPr lang="zh-CN" sz="1400" b="0">
                <a:latin typeface="黑体" panose="02010609060101010101" pitchFamily="49" charset="-122"/>
                <a:ea typeface="黑体" panose="02010609060101010101" pitchFamily="49" charset="-122"/>
                <a:cs typeface="黑体" panose="02010609060101010101" pitchFamily="49" charset="-122"/>
              </a:rPr>
              <a:t>被确立为中国共产党的指导思想：</a:t>
            </a:r>
            <a:r>
              <a:rPr lang="zh-CN" sz="1400" b="1">
                <a:latin typeface="黑体" panose="02010609060101010101" pitchFamily="49" charset="-122"/>
                <a:ea typeface="黑体" panose="02010609060101010101" pitchFamily="49" charset="-122"/>
                <a:cs typeface="黑体" panose="02010609060101010101" pitchFamily="49" charset="-122"/>
              </a:rPr>
              <a:t>在1997年中共十五大。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10．</a:t>
            </a:r>
            <a:r>
              <a:rPr lang="zh-CN" sz="1400" b="1" u="sng">
                <a:latin typeface="黑体" panose="02010609060101010101" pitchFamily="49" charset="-122"/>
                <a:ea typeface="黑体" panose="02010609060101010101" pitchFamily="49" charset="-122"/>
                <a:cs typeface="黑体" panose="02010609060101010101" pitchFamily="49" charset="-122"/>
              </a:rPr>
              <a:t>“三个代表”</a:t>
            </a:r>
            <a:r>
              <a:rPr lang="zh-CN" sz="1400" b="0">
                <a:latin typeface="黑体" panose="02010609060101010101" pitchFamily="49" charset="-122"/>
                <a:ea typeface="黑体" panose="02010609060101010101" pitchFamily="49" charset="-122"/>
                <a:cs typeface="黑体" panose="02010609060101010101" pitchFamily="49" charset="-122"/>
              </a:rPr>
              <a:t>重要思想确立为中国共产党的指导思想：2002年中共</a:t>
            </a:r>
            <a:r>
              <a:rPr lang="zh-CN" sz="1400" b="1">
                <a:latin typeface="黑体" panose="02010609060101010101" pitchFamily="49" charset="-122"/>
                <a:ea typeface="黑体" panose="02010609060101010101" pitchFamily="49" charset="-122"/>
                <a:cs typeface="黑体" panose="02010609060101010101" pitchFamily="49" charset="-122"/>
              </a:rPr>
              <a:t>十六大上。</a:t>
            </a:r>
            <a:endParaRPr lang="en-US"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en-US" sz="1400" b="0">
                <a:latin typeface="黑体" panose="02010609060101010101" pitchFamily="49" charset="-122"/>
                <a:ea typeface="黑体" panose="02010609060101010101" pitchFamily="49" charset="-122"/>
                <a:cs typeface="黑体" panose="02010609060101010101" pitchFamily="49" charset="-122"/>
              </a:rPr>
              <a:t>11.</a:t>
            </a:r>
            <a:r>
              <a:rPr lang="zh-CN" sz="1400" b="1" u="sng">
                <a:latin typeface="黑体" panose="02010609060101010101" pitchFamily="49" charset="-122"/>
                <a:ea typeface="黑体" panose="02010609060101010101" pitchFamily="49" charset="-122"/>
                <a:cs typeface="黑体" panose="02010609060101010101" pitchFamily="49" charset="-122"/>
              </a:rPr>
              <a:t>科学发展观</a:t>
            </a:r>
            <a:r>
              <a:rPr lang="zh-CN" sz="1400" b="0">
                <a:latin typeface="黑体" panose="02010609060101010101" pitchFamily="49" charset="-122"/>
                <a:ea typeface="黑体" panose="02010609060101010101" pitchFamily="49" charset="-122"/>
                <a:cs typeface="黑体" panose="02010609060101010101" pitchFamily="49" charset="-122"/>
              </a:rPr>
              <a:t>确立中国共产党的指导思想：2012年中共</a:t>
            </a:r>
            <a:r>
              <a:rPr lang="zh-CN" sz="1400" b="1">
                <a:latin typeface="黑体" panose="02010609060101010101" pitchFamily="49" charset="-122"/>
                <a:ea typeface="黑体" panose="02010609060101010101" pitchFamily="49" charset="-122"/>
                <a:cs typeface="黑体" panose="02010609060101010101" pitchFamily="49" charset="-122"/>
              </a:rPr>
              <a:t>十八大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12.习近平新时代中国特色社会主义思想确立为中国共产党的指导思想：2017年中共</a:t>
            </a:r>
            <a:r>
              <a:rPr lang="zh-CN" sz="1400" b="1" u="sng">
                <a:latin typeface="黑体" panose="02010609060101010101" pitchFamily="49" charset="-122"/>
                <a:ea typeface="黑体" panose="02010609060101010101" pitchFamily="49" charset="-122"/>
                <a:cs typeface="黑体" panose="02010609060101010101" pitchFamily="49" charset="-122"/>
              </a:rPr>
              <a:t>十九大</a:t>
            </a:r>
            <a:endParaRPr lang="zh-CN" sz="1400" b="0">
              <a:latin typeface="黑体" panose="02010609060101010101" pitchFamily="49" charset="-122"/>
              <a:ea typeface="黑体" panose="02010609060101010101" pitchFamily="49" charset="-122"/>
              <a:cs typeface="黑体" panose="02010609060101010101" pitchFamily="49" charset="-122"/>
            </a:endParaRPr>
          </a:p>
          <a:p>
            <a:pPr indent="0" fontAlgn="auto">
              <a:lnSpc>
                <a:spcPts val="2000"/>
              </a:lnSpc>
            </a:pPr>
            <a:r>
              <a:rPr lang="zh-CN" sz="1400" b="0">
                <a:latin typeface="黑体" panose="02010609060101010101" pitchFamily="49" charset="-122"/>
                <a:ea typeface="黑体" panose="02010609060101010101" pitchFamily="49" charset="-122"/>
                <a:cs typeface="黑体" panose="02010609060101010101" pitchFamily="49" charset="-122"/>
              </a:rPr>
              <a:t>13.中国梦具体内容：</a:t>
            </a:r>
            <a:r>
              <a:rPr lang="zh-CN" sz="1400" b="1" u="sng">
                <a:latin typeface="黑体" panose="02010609060101010101" pitchFamily="49" charset="-122"/>
                <a:ea typeface="黑体" panose="02010609060101010101" pitchFamily="49" charset="-122"/>
                <a:cs typeface="黑体" panose="02010609060101010101" pitchFamily="49" charset="-122"/>
              </a:rPr>
              <a:t>国家富强、民族振兴、人民幸福、实现中华民族伟大复兴。</a:t>
            </a:r>
            <a:endParaRPr lang="zh-CN" altLang="en-US" sz="1400">
              <a:latin typeface="黑体" panose="02010609060101010101" pitchFamily="49" charset="-122"/>
              <a:ea typeface="黑体" panose="02010609060101010101" pitchFamily="49" charset="-122"/>
              <a:cs typeface="黑体" panose="02010609060101010101" pitchFamily="49" charset="-122"/>
            </a:endParaRPr>
          </a:p>
        </p:txBody>
      </p:sp>
      <p:sp>
        <p:nvSpPr>
          <p:cNvPr id="10" name="TextBox 9"/>
          <p:cNvSpPr txBox="1"/>
          <p:nvPr/>
        </p:nvSpPr>
        <p:spPr>
          <a:xfrm>
            <a:off x="274796" y="2331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知识清单</a:t>
            </a:r>
          </a:p>
        </p:txBody>
      </p:sp>
      <p:sp>
        <p:nvSpPr>
          <p:cNvPr id="2" name="TextBox 1"/>
          <p:cNvSpPr txBox="1"/>
          <p:nvPr/>
        </p:nvSpPr>
        <p:spPr>
          <a:xfrm>
            <a:off x="3537109" y="23482"/>
            <a:ext cx="2800350" cy="414020"/>
          </a:xfrm>
          <a:prstGeom prst="rect">
            <a:avLst/>
          </a:prstGeom>
          <a:solidFill>
            <a:schemeClr val="bg1"/>
          </a:solidFill>
        </p:spPr>
        <p:txBody>
          <a:bodyPr wrap="square" rtlCol="0">
            <a:spAutoFit/>
          </a:bodyPr>
          <a:lstStyle/>
          <a:p>
            <a:pPr algn="ctr"/>
            <a:r>
              <a:rPr lang="zh-CN" altLang="en-US" sz="2100" b="1" dirty="0">
                <a:solidFill>
                  <a:srgbClr val="0000CC"/>
                </a:solidFill>
                <a:latin typeface="黑体" panose="02010609060101010101" pitchFamily="49" charset="-122"/>
                <a:ea typeface="黑体" panose="02010609060101010101" pitchFamily="49" charset="-122"/>
              </a:rPr>
              <a:t>时间：</a:t>
            </a:r>
            <a:r>
              <a:rPr lang="en-US" altLang="zh-CN" sz="2100" b="1" dirty="0">
                <a:solidFill>
                  <a:srgbClr val="0000CC"/>
                </a:solidFill>
                <a:latin typeface="黑体" panose="02010609060101010101" pitchFamily="49" charset="-122"/>
                <a:ea typeface="黑体" panose="02010609060101010101" pitchFamily="49" charset="-122"/>
              </a:rPr>
              <a:t>8</a:t>
            </a:r>
            <a:r>
              <a:rPr lang="zh-CN" altLang="en-US" sz="2100" b="1" dirty="0">
                <a:solidFill>
                  <a:srgbClr val="0000CC"/>
                </a:solidFill>
                <a:latin typeface="黑体" panose="02010609060101010101" pitchFamily="49" charset="-122"/>
                <a:ea typeface="黑体" panose="02010609060101010101" pitchFamily="49" charset="-122"/>
              </a:rPr>
              <a:t>分钟</a:t>
            </a:r>
          </a:p>
        </p:txBody>
      </p:sp>
    </p:spTree>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2" name="图片 1" descr="xin_360606081434640263403"/>
          <p:cNvPicPr>
            <a:picLocks noChangeAspect="1"/>
          </p:cNvPicPr>
          <p:nvPr/>
        </p:nvPicPr>
        <p:blipFill>
          <a:blip r:embed="rId3"/>
          <a:stretch>
            <a:fillRect/>
          </a:stretch>
        </p:blipFill>
        <p:spPr>
          <a:xfrm>
            <a:off x="464185" y="1294130"/>
            <a:ext cx="4585970" cy="2555875"/>
          </a:xfrm>
          <a:prstGeom prst="rect">
            <a:avLst/>
          </a:prstGeom>
        </p:spPr>
      </p:pic>
      <p:sp>
        <p:nvSpPr>
          <p:cNvPr id="3" name="文本框 2"/>
          <p:cNvSpPr txBox="1"/>
          <p:nvPr/>
        </p:nvSpPr>
        <p:spPr>
          <a:xfrm>
            <a:off x="464185" y="3907155"/>
            <a:ext cx="4459605" cy="306705"/>
          </a:xfrm>
          <a:prstGeom prst="rect">
            <a:avLst/>
          </a:prstGeom>
          <a:noFill/>
        </p:spPr>
        <p:txBody>
          <a:bodyPr wrap="square" rtlCol="0">
            <a:spAutoFit/>
          </a:bodyPr>
          <a:lstStyle/>
          <a:p>
            <a:r>
              <a:rPr lang="zh-CN" altLang="en-US" sz="1400" b="1">
                <a:latin typeface="黑体" panose="02010609060101010101" pitchFamily="49" charset="-122"/>
                <a:ea typeface="黑体" panose="02010609060101010101" pitchFamily="49" charset="-122"/>
              </a:rPr>
              <a:t>《</a:t>
            </a:r>
            <a:r>
              <a:rPr lang="zh-CN" altLang="en-US" sz="1400" b="1">
                <a:latin typeface="黑体" panose="02010609060101010101" pitchFamily="49" charset="-122"/>
                <a:ea typeface="黑体" panose="02010609060101010101" pitchFamily="49" charset="-122"/>
                <a:sym typeface="+mn-ea"/>
              </a:rPr>
              <a:t>光明日报</a:t>
            </a:r>
            <a:r>
              <a:rPr lang="zh-CN" altLang="en-US" sz="1400" b="1">
                <a:latin typeface="黑体" panose="02010609060101010101" pitchFamily="49" charset="-122"/>
                <a:ea typeface="黑体" panose="02010609060101010101" pitchFamily="49" charset="-122"/>
              </a:rPr>
              <a:t>》上发表的《实践是检验真理的唯一标准》</a:t>
            </a:r>
          </a:p>
        </p:txBody>
      </p:sp>
      <p:sp>
        <p:nvSpPr>
          <p:cNvPr id="4" name="文本框 3"/>
          <p:cNvSpPr txBox="1"/>
          <p:nvPr/>
        </p:nvSpPr>
        <p:spPr>
          <a:xfrm>
            <a:off x="5376545" y="1152525"/>
            <a:ext cx="3152775" cy="460375"/>
          </a:xfrm>
          <a:prstGeom prst="rect">
            <a:avLst/>
          </a:prstGeom>
          <a:noFill/>
        </p:spPr>
        <p:txBody>
          <a:bodyPr wrap="square" rtlCol="0">
            <a:spAutoFit/>
          </a:bodyPr>
          <a:lstStyle/>
          <a:p>
            <a:r>
              <a:rPr lang="zh-CN" altLang="en-US" sz="2400" b="1">
                <a:latin typeface="黑体" panose="02010609060101010101" pitchFamily="49" charset="-122"/>
                <a:ea typeface="黑体" panose="02010609060101010101" pitchFamily="49" charset="-122"/>
              </a:rPr>
              <a:t>真理标准问题的讨论</a:t>
            </a:r>
          </a:p>
        </p:txBody>
      </p:sp>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7" name="圆角矩形 6"/>
          <p:cNvSpPr/>
          <p:nvPr/>
        </p:nvSpPr>
        <p:spPr>
          <a:xfrm>
            <a:off x="1096010" y="1294130"/>
            <a:ext cx="3129280" cy="43942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文本框 7"/>
          <p:cNvSpPr txBox="1"/>
          <p:nvPr/>
        </p:nvSpPr>
        <p:spPr>
          <a:xfrm>
            <a:off x="5496560" y="2341880"/>
            <a:ext cx="3152775" cy="460375"/>
          </a:xfrm>
          <a:prstGeom prst="rect">
            <a:avLst/>
          </a:prstGeom>
          <a:noFill/>
        </p:spPr>
        <p:txBody>
          <a:bodyPr wrap="square" rtlCol="0">
            <a:spAutoFit/>
          </a:bodyPr>
          <a:lstStyle/>
          <a:p>
            <a:r>
              <a:rPr lang="zh-CN" altLang="en-US" sz="2400" b="1">
                <a:latin typeface="黑体" panose="02010609060101010101" pitchFamily="49" charset="-122"/>
                <a:ea typeface="黑体" panose="02010609060101010101" pitchFamily="49" charset="-122"/>
              </a:rPr>
              <a:t>深刻的思想解放运动</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ldLvl="0" animBg="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34"/>
          <p:cNvPicPr>
            <a:picLocks noChangeAspect="1"/>
          </p:cNvPicPr>
          <p:nvPr/>
        </p:nvPicPr>
        <p:blipFill>
          <a:blip r:embed="rId3"/>
          <a:stretch>
            <a:fillRect/>
          </a:stretch>
        </p:blipFill>
        <p:spPr>
          <a:xfrm>
            <a:off x="4473575" y="1457325"/>
            <a:ext cx="3345180" cy="3248660"/>
          </a:xfrm>
          <a:prstGeom prst="rect">
            <a:avLst/>
          </a:prstGeom>
          <a:noFill/>
          <a:ln w="9525">
            <a:noFill/>
          </a:ln>
        </p:spPr>
      </p:pic>
      <p:pic>
        <p:nvPicPr>
          <p:cNvPr id="7" name="图片 6"/>
          <p:cNvPicPr>
            <a:picLocks noChangeAspect="1"/>
          </p:cNvPicPr>
          <p:nvPr/>
        </p:nvPicPr>
        <p:blipFill>
          <a:blip r:embed="rId4"/>
          <a:stretch>
            <a:fillRect/>
          </a:stretch>
        </p:blipFill>
        <p:spPr>
          <a:xfrm>
            <a:off x="866140" y="1584960"/>
            <a:ext cx="2857500" cy="2571750"/>
          </a:xfrm>
          <a:prstGeom prst="rect">
            <a:avLst/>
          </a:prstGeom>
        </p:spPr>
      </p:pic>
      <p:sp>
        <p:nvSpPr>
          <p:cNvPr id="8" name="文本框 7"/>
          <p:cNvSpPr txBox="1"/>
          <p:nvPr/>
        </p:nvSpPr>
        <p:spPr>
          <a:xfrm>
            <a:off x="2635885" y="415290"/>
            <a:ext cx="3976370" cy="398780"/>
          </a:xfrm>
          <a:prstGeom prst="rect">
            <a:avLst/>
          </a:prstGeom>
          <a:noFill/>
        </p:spPr>
        <p:txBody>
          <a:bodyPr wrap="square" rtlCol="0">
            <a:spAutoFit/>
          </a:bodyPr>
          <a:lstStyle/>
          <a:p>
            <a:r>
              <a:rPr lang="en-US" altLang="zh-CN" sz="2000">
                <a:latin typeface="黑体" panose="02010609060101010101" pitchFamily="49" charset="-122"/>
                <a:ea typeface="黑体" panose="02010609060101010101" pitchFamily="49" charset="-122"/>
                <a:cs typeface="黑体" panose="02010609060101010101" pitchFamily="49" charset="-122"/>
              </a:rPr>
              <a:t>1978</a:t>
            </a:r>
            <a:r>
              <a:rPr lang="zh-CN" altLang="en-US" sz="2000">
                <a:latin typeface="黑体" panose="02010609060101010101" pitchFamily="49" charset="-122"/>
                <a:ea typeface="黑体" panose="02010609060101010101" pitchFamily="49" charset="-122"/>
                <a:cs typeface="黑体" panose="02010609060101010101" pitchFamily="49" charset="-122"/>
              </a:rPr>
              <a:t>年    中共十一届三中全会</a:t>
            </a:r>
          </a:p>
        </p:txBody>
      </p:sp>
      <p:sp>
        <p:nvSpPr>
          <p:cNvPr id="9" name="文本框 8"/>
          <p:cNvSpPr txBox="1"/>
          <p:nvPr/>
        </p:nvSpPr>
        <p:spPr>
          <a:xfrm>
            <a:off x="2635885" y="951230"/>
            <a:ext cx="6012815" cy="368300"/>
          </a:xfrm>
          <a:prstGeom prst="rect">
            <a:avLst/>
          </a:prstGeom>
          <a:noFill/>
        </p:spPr>
        <p:txBody>
          <a:bodyPr wrap="square" rtlCol="0">
            <a:spAutoFit/>
          </a:bodyPr>
          <a:lstStyle/>
          <a:p>
            <a:r>
              <a:rPr lang="zh-CN" altLang="en-US">
                <a:solidFill>
                  <a:srgbClr val="FF0000"/>
                </a:solidFill>
                <a:latin typeface="黑体" panose="02010609060101010101" pitchFamily="49" charset="-122"/>
                <a:ea typeface="黑体" panose="02010609060101010101" pitchFamily="49" charset="-122"/>
              </a:rPr>
              <a:t>新中国成立以来</a:t>
            </a:r>
            <a:r>
              <a:rPr lang="zh-CN" altLang="en-US">
                <a:latin typeface="黑体" panose="02010609060101010101" pitchFamily="49" charset="-122"/>
                <a:ea typeface="黑体" panose="02010609060101010101" pitchFamily="49" charset="-122"/>
              </a:rPr>
              <a:t>党的历史上具有深远意义的</a:t>
            </a:r>
            <a:r>
              <a:rPr lang="zh-CN" altLang="en-US">
                <a:solidFill>
                  <a:srgbClr val="FF0000"/>
                </a:solidFill>
                <a:latin typeface="黑体" panose="02010609060101010101" pitchFamily="49" charset="-122"/>
                <a:ea typeface="黑体" panose="02010609060101010101" pitchFamily="49" charset="-122"/>
              </a:rPr>
              <a:t>伟大转折</a:t>
            </a:r>
          </a:p>
        </p:txBody>
      </p:sp>
      <p:sp>
        <p:nvSpPr>
          <p:cNvPr id="10" name="文本框 9"/>
          <p:cNvSpPr txBox="1"/>
          <p:nvPr/>
        </p:nvSpPr>
        <p:spPr>
          <a:xfrm>
            <a:off x="1025525" y="4226560"/>
            <a:ext cx="2912110" cy="306705"/>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邓小平在中共十一届三中全会上</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4" name="图片 3" descr="IMG_20200320_122555"/>
          <p:cNvPicPr>
            <a:picLocks noChangeAspect="1"/>
          </p:cNvPicPr>
          <p:nvPr/>
        </p:nvPicPr>
        <p:blipFill>
          <a:blip r:embed="rId3"/>
          <a:srcRect l="18914" t="6110" r="4055" b="2483"/>
          <a:stretch>
            <a:fillRect/>
          </a:stretch>
        </p:blipFill>
        <p:spPr>
          <a:xfrm rot="5400000">
            <a:off x="170180" y="911225"/>
            <a:ext cx="4132580" cy="3977640"/>
          </a:xfrm>
          <a:prstGeom prst="rect">
            <a:avLst/>
          </a:prstGeom>
        </p:spPr>
      </p:pic>
      <p:cxnSp>
        <p:nvCxnSpPr>
          <p:cNvPr id="10" name="直接连接符 9"/>
          <p:cNvCxnSpPr/>
          <p:nvPr/>
        </p:nvCxnSpPr>
        <p:spPr>
          <a:xfrm flipV="1">
            <a:off x="3059589" y="4209389"/>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457200" y="4436745"/>
            <a:ext cx="3604895" cy="4445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57200" y="4712970"/>
            <a:ext cx="706755" cy="2286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312285" y="1185545"/>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思想上：</a:t>
            </a:r>
          </a:p>
        </p:txBody>
      </p:sp>
      <p:sp>
        <p:nvSpPr>
          <p:cNvPr id="11" name="文本框 10"/>
          <p:cNvSpPr txBox="1"/>
          <p:nvPr/>
        </p:nvSpPr>
        <p:spPr>
          <a:xfrm>
            <a:off x="4312285" y="2276475"/>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政治上：</a:t>
            </a:r>
          </a:p>
        </p:txBody>
      </p:sp>
      <p:sp>
        <p:nvSpPr>
          <p:cNvPr id="12" name="文本框 11"/>
          <p:cNvSpPr txBox="1"/>
          <p:nvPr/>
        </p:nvSpPr>
        <p:spPr>
          <a:xfrm>
            <a:off x="4312285" y="3434080"/>
            <a:ext cx="1355725" cy="368300"/>
          </a:xfrm>
          <a:prstGeom prst="rect">
            <a:avLst/>
          </a:prstGeom>
          <a:noFill/>
        </p:spPr>
        <p:txBody>
          <a:bodyPr wrap="square" rtlCol="0">
            <a:spAutoFit/>
          </a:bodyPr>
          <a:lstStyle/>
          <a:p>
            <a:r>
              <a:rPr lang="zh-CN" altLang="zh-CN">
                <a:latin typeface="黑体" panose="02010609060101010101" pitchFamily="49" charset="-122"/>
                <a:ea typeface="黑体" panose="02010609060101010101" pitchFamily="49" charset="-122"/>
              </a:rPr>
              <a:t>组织上：</a:t>
            </a:r>
          </a:p>
        </p:txBody>
      </p:sp>
      <p:sp>
        <p:nvSpPr>
          <p:cNvPr id="13" name="圆角矩形 12"/>
          <p:cNvSpPr/>
          <p:nvPr/>
        </p:nvSpPr>
        <p:spPr>
          <a:xfrm>
            <a:off x="456565" y="2811145"/>
            <a:ext cx="2331720" cy="32258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5504180" y="1047115"/>
            <a:ext cx="3354705" cy="645160"/>
          </a:xfrm>
          <a:prstGeom prst="rect">
            <a:avLst/>
          </a:prstGeom>
          <a:noFill/>
        </p:spPr>
        <p:txBody>
          <a:bodyPr wrap="square" rtlCol="0">
            <a:spAutoFit/>
          </a:bodyPr>
          <a:lstStyle/>
          <a:p>
            <a:r>
              <a:rPr lang="zh-CN" altLang="en-US">
                <a:solidFill>
                  <a:srgbClr val="FF0000"/>
                </a:solidFill>
                <a:latin typeface="黑体" panose="02010609060101010101" pitchFamily="49" charset="-122"/>
                <a:ea typeface="黑体" panose="02010609060101010101" pitchFamily="49" charset="-122"/>
                <a:cs typeface="黑体" panose="02010609060101010101" pitchFamily="49" charset="-122"/>
              </a:rPr>
              <a:t>解放思想 </a:t>
            </a:r>
            <a:r>
              <a:rPr lang="zh-CN" altLang="en-US">
                <a:latin typeface="黑体" panose="02010609060101010101" pitchFamily="49" charset="-122"/>
                <a:ea typeface="黑体" panose="02010609060101010101" pitchFamily="49" charset="-122"/>
                <a:cs typeface="黑体" panose="02010609060101010101" pitchFamily="49" charset="-122"/>
              </a:rPr>
              <a:t>、开动脑筋、</a:t>
            </a:r>
            <a:r>
              <a:rPr lang="zh-CN" altLang="en-US">
                <a:solidFill>
                  <a:srgbClr val="FF0000"/>
                </a:solidFill>
                <a:latin typeface="黑体" panose="02010609060101010101" pitchFamily="49" charset="-122"/>
                <a:ea typeface="黑体" panose="02010609060101010101" pitchFamily="49" charset="-122"/>
                <a:cs typeface="黑体" panose="02010609060101010101" pitchFamily="49" charset="-122"/>
              </a:rPr>
              <a:t>实事求是</a:t>
            </a:r>
            <a:r>
              <a:rPr lang="zh-CN" altLang="en-US">
                <a:latin typeface="黑体" panose="02010609060101010101" pitchFamily="49" charset="-122"/>
                <a:ea typeface="黑体" panose="02010609060101010101" pitchFamily="49" charset="-122"/>
                <a:cs typeface="黑体" panose="02010609060101010101" pitchFamily="49" charset="-122"/>
              </a:rPr>
              <a:t>、团结一致向前看</a:t>
            </a:r>
          </a:p>
        </p:txBody>
      </p:sp>
      <p:sp>
        <p:nvSpPr>
          <p:cNvPr id="15" name="文本框 14"/>
          <p:cNvSpPr txBox="1"/>
          <p:nvPr/>
        </p:nvSpPr>
        <p:spPr>
          <a:xfrm>
            <a:off x="5504180" y="2249170"/>
            <a:ext cx="2927985" cy="645160"/>
          </a:xfrm>
          <a:prstGeom prst="rect">
            <a:avLst/>
          </a:prstGeom>
          <a:noFill/>
        </p:spPr>
        <p:txBody>
          <a:bodyPr wrap="square" rtlCol="0">
            <a:spAutoFit/>
          </a:bodyPr>
          <a:lstStyle/>
          <a:p>
            <a:r>
              <a:rPr lang="zh-CN" altLang="en-US">
                <a:latin typeface="黑体" panose="02010609060101010101" pitchFamily="49" charset="-122"/>
                <a:ea typeface="黑体" panose="02010609060101010101" pitchFamily="49" charset="-122"/>
              </a:rPr>
              <a:t>工作中心转移到</a:t>
            </a:r>
            <a:r>
              <a:rPr lang="zh-CN" altLang="en-US">
                <a:solidFill>
                  <a:srgbClr val="FF0000"/>
                </a:solidFill>
                <a:latin typeface="黑体" panose="02010609060101010101" pitchFamily="49" charset="-122"/>
                <a:ea typeface="黑体" panose="02010609060101010101" pitchFamily="49" charset="-122"/>
              </a:rPr>
              <a:t>经济建设</a:t>
            </a:r>
            <a:r>
              <a:rPr lang="zh-CN" altLang="en-US">
                <a:latin typeface="黑体" panose="02010609060101010101" pitchFamily="49" charset="-122"/>
                <a:ea typeface="黑体" panose="02010609060101010101" pitchFamily="49" charset="-122"/>
              </a:rPr>
              <a:t>上，实行</a:t>
            </a:r>
            <a:r>
              <a:rPr lang="zh-CN" altLang="en-US">
                <a:solidFill>
                  <a:srgbClr val="FF0000"/>
                </a:solidFill>
                <a:latin typeface="黑体" panose="02010609060101010101" pitchFamily="49" charset="-122"/>
                <a:ea typeface="黑体" panose="02010609060101010101" pitchFamily="49" charset="-122"/>
              </a:rPr>
              <a:t>改革开放</a:t>
            </a:r>
          </a:p>
        </p:txBody>
      </p:sp>
      <p:sp>
        <p:nvSpPr>
          <p:cNvPr id="16" name="文本框 15"/>
          <p:cNvSpPr txBox="1"/>
          <p:nvPr/>
        </p:nvSpPr>
        <p:spPr>
          <a:xfrm>
            <a:off x="5548630" y="3434080"/>
            <a:ext cx="2927985" cy="645160"/>
          </a:xfrm>
          <a:prstGeom prst="rect">
            <a:avLst/>
          </a:prstGeom>
          <a:noFill/>
        </p:spPr>
        <p:txBody>
          <a:bodyPr wrap="square" rtlCol="0">
            <a:spAutoFit/>
          </a:bodyPr>
          <a:lstStyle/>
          <a:p>
            <a:r>
              <a:rPr lang="zh-CN" altLang="en-US">
                <a:latin typeface="黑体" panose="02010609060101010101" pitchFamily="49" charset="-122"/>
                <a:ea typeface="黑体" panose="02010609060101010101" pitchFamily="49" charset="-122"/>
              </a:rPr>
              <a:t>形成以</a:t>
            </a:r>
            <a:r>
              <a:rPr lang="zh-CN" altLang="en-US">
                <a:solidFill>
                  <a:srgbClr val="FF0000"/>
                </a:solidFill>
                <a:latin typeface="黑体" panose="02010609060101010101" pitchFamily="49" charset="-122"/>
                <a:ea typeface="黑体" panose="02010609060101010101" pitchFamily="49" charset="-122"/>
              </a:rPr>
              <a:t>邓小平</a:t>
            </a:r>
            <a:r>
              <a:rPr lang="zh-CN" altLang="en-US">
                <a:latin typeface="黑体" panose="02010609060101010101" pitchFamily="49" charset="-122"/>
                <a:ea typeface="黑体" panose="02010609060101010101" pitchFamily="49" charset="-122"/>
              </a:rPr>
              <a:t>为核心的党第二代中央领导集体</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ppt_x"/>
                                          </p:val>
                                        </p:tav>
                                        <p:tav tm="100000">
                                          <p:val>
                                            <p:strVal val="#ppt_x"/>
                                          </p:val>
                                        </p:tav>
                                      </p:tavLst>
                                    </p:anim>
                                    <p:anim calcmode="lin" valueType="num">
                                      <p:cBhvr additive="base">
                                        <p:cTn id="31" dur="500" fill="hold"/>
                                        <p:tgtEl>
                                          <p:spTgt spid="1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ppt_x"/>
                                          </p:val>
                                        </p:tav>
                                        <p:tav tm="100000">
                                          <p:val>
                                            <p:strVal val="#ppt_x"/>
                                          </p:val>
                                        </p:tav>
                                      </p:tavLst>
                                    </p:anim>
                                    <p:anim calcmode="lin" valueType="num">
                                      <p:cBhvr additive="base">
                                        <p:cTn id="4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fill="hold"/>
                                        <p:tgtEl>
                                          <p:spTgt spid="15"/>
                                        </p:tgtEl>
                                        <p:attrNameLst>
                                          <p:attrName>ppt_x</p:attrName>
                                        </p:attrNameLst>
                                      </p:cBhvr>
                                      <p:tavLst>
                                        <p:tav tm="0">
                                          <p:val>
                                            <p:strVal val="#ppt_x"/>
                                          </p:val>
                                        </p:tav>
                                        <p:tav tm="100000">
                                          <p:val>
                                            <p:strVal val="#ppt_x"/>
                                          </p:val>
                                        </p:tav>
                                      </p:tavLst>
                                    </p:anim>
                                    <p:anim calcmode="lin" valueType="num">
                                      <p:cBhvr additive="base">
                                        <p:cTn id="4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P spid="13" grpId="0" bldLvl="0" animBg="1"/>
      <p:bldP spid="14" grpId="0"/>
      <p:bldP spid="15" grpId="0"/>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grpSp>
        <p:nvGrpSpPr>
          <p:cNvPr id="2" name="Group 19"/>
          <p:cNvGrpSpPr/>
          <p:nvPr/>
        </p:nvGrpSpPr>
        <p:grpSpPr>
          <a:xfrm>
            <a:off x="1596662" y="1202120"/>
            <a:ext cx="2164427" cy="1225697"/>
            <a:chOff x="192" y="480"/>
            <a:chExt cx="1728" cy="1221"/>
          </a:xfrm>
        </p:grpSpPr>
        <p:pic>
          <p:nvPicPr>
            <p:cNvPr id="8" name="Picture 20" descr="遵义会议"/>
            <p:cNvPicPr>
              <a:picLocks noChangeAspect="1" noChangeArrowheads="1"/>
            </p:cNvPicPr>
            <p:nvPr/>
          </p:nvPicPr>
          <p:blipFill>
            <a:blip r:embed="rId3" cstate="print"/>
            <a:srcRect/>
            <a:stretch>
              <a:fillRect/>
            </a:stretch>
          </p:blipFill>
          <p:spPr bwMode="auto">
            <a:xfrm>
              <a:off x="192" y="480"/>
              <a:ext cx="1728" cy="800"/>
            </a:xfrm>
            <a:prstGeom prst="roundRect">
              <a:avLst>
                <a:gd name="adj" fmla="val 4167"/>
              </a:avLst>
            </a:prstGeom>
            <a:solidFill>
              <a:srgbClr val="FFFFFF"/>
            </a:solidFill>
            <a:ln w="76200" cap="sq">
              <a:solidFill>
                <a:srgbClr val="292929"/>
              </a:solidFill>
              <a:miter lim="800000"/>
              <a:headEnd/>
              <a:tailEnd/>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282" name="Text Box 21"/>
            <p:cNvSpPr txBox="1"/>
            <p:nvPr/>
          </p:nvSpPr>
          <p:spPr>
            <a:xfrm>
              <a:off x="642" y="1334"/>
              <a:ext cx="1035" cy="367"/>
            </a:xfrm>
            <a:prstGeom prst="rect">
              <a:avLst/>
            </a:prstGeom>
            <a:noFill/>
            <a:ln w="9525">
              <a:noFill/>
            </a:ln>
          </p:spPr>
          <p:txBody>
            <a:bodyPr>
              <a:spAutoFit/>
            </a:bodyPr>
            <a:lstStyle/>
            <a:p>
              <a:r>
                <a:rPr lang="zh-CN" altLang="en-US" b="1" dirty="0">
                  <a:latin typeface="黑体" panose="02010609060101010101" pitchFamily="49" charset="-122"/>
                  <a:ea typeface="黑体" panose="02010609060101010101" pitchFamily="49" charset="-122"/>
                </a:rPr>
                <a:t>遵义会议</a:t>
              </a:r>
            </a:p>
          </p:txBody>
        </p:sp>
      </p:grpSp>
      <p:grpSp>
        <p:nvGrpSpPr>
          <p:cNvPr id="7" name="Group 22"/>
          <p:cNvGrpSpPr/>
          <p:nvPr/>
        </p:nvGrpSpPr>
        <p:grpSpPr>
          <a:xfrm>
            <a:off x="5482829" y="1174023"/>
            <a:ext cx="2283619" cy="1225964"/>
            <a:chOff x="3360" y="480"/>
            <a:chExt cx="1918" cy="1184"/>
          </a:xfrm>
        </p:grpSpPr>
        <p:pic>
          <p:nvPicPr>
            <p:cNvPr id="9" name="Picture 23" descr="全会2"/>
            <p:cNvPicPr>
              <a:picLocks noChangeAspect="1" noChangeArrowheads="1"/>
            </p:cNvPicPr>
            <p:nvPr/>
          </p:nvPicPr>
          <p:blipFill>
            <a:blip r:embed="rId4" cstate="print"/>
            <a:srcRect/>
            <a:stretch>
              <a:fillRect/>
            </a:stretch>
          </p:blipFill>
          <p:spPr bwMode="auto">
            <a:xfrm>
              <a:off x="3360" y="480"/>
              <a:ext cx="1776" cy="816"/>
            </a:xfrm>
            <a:prstGeom prst="roundRect">
              <a:avLst>
                <a:gd name="adj" fmla="val 4167"/>
              </a:avLst>
            </a:prstGeom>
            <a:solidFill>
              <a:srgbClr val="FFFFFF"/>
            </a:solidFill>
            <a:ln w="76200" cap="sq">
              <a:solidFill>
                <a:srgbClr val="292929"/>
              </a:solidFill>
              <a:miter lim="800000"/>
              <a:headEnd/>
              <a:tailEnd/>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280" name="Text Box 24"/>
            <p:cNvSpPr txBox="1"/>
            <p:nvPr/>
          </p:nvSpPr>
          <p:spPr>
            <a:xfrm>
              <a:off x="3540" y="1308"/>
              <a:ext cx="1738" cy="356"/>
            </a:xfrm>
            <a:prstGeom prst="rect">
              <a:avLst/>
            </a:prstGeom>
            <a:noFill/>
            <a:ln w="9525">
              <a:noFill/>
            </a:ln>
          </p:spPr>
          <p:txBody>
            <a:bodyPr>
              <a:spAutoFit/>
            </a:bodyPr>
            <a:lstStyle/>
            <a:p>
              <a:r>
                <a:rPr lang="zh-CN" altLang="en-US" b="1" dirty="0">
                  <a:latin typeface="黑体" panose="02010609060101010101" pitchFamily="49" charset="-122"/>
                  <a:ea typeface="黑体" panose="02010609060101010101" pitchFamily="49" charset="-122"/>
                </a:rPr>
                <a:t>十一届三中全会</a:t>
              </a:r>
            </a:p>
          </p:txBody>
        </p:sp>
      </p:grpSp>
      <p:sp>
        <p:nvSpPr>
          <p:cNvPr id="10" name="TextBox 9"/>
          <p:cNvSpPr txBox="1"/>
          <p:nvPr/>
        </p:nvSpPr>
        <p:spPr>
          <a:xfrm>
            <a:off x="3875479" y="1174419"/>
            <a:ext cx="1446620" cy="1337945"/>
          </a:xfrm>
          <a:prstGeom prst="rect">
            <a:avLst/>
          </a:prstGeom>
          <a:noFill/>
        </p:spPr>
        <p:txBody>
          <a:bodyPr>
            <a:spAutoFit/>
            <a:scene3d>
              <a:camera prst="orthographicFront"/>
              <a:lightRig rig="glow" dir="tl">
                <a:rot lat="0" lon="0" rev="5400000"/>
              </a:lightRig>
            </a:scene3d>
            <a:sp3d contourW="12700">
              <a:bevelT w="25400" h="25400"/>
              <a:contourClr>
                <a:schemeClr val="accent6">
                  <a:shade val="73000"/>
                </a:schemeClr>
              </a:contourClr>
            </a:sp3d>
          </a:bodyPr>
          <a:lstStyle/>
          <a:p>
            <a:pPr marR="0" algn="ctr" defTabSz="914400" fontAlgn="auto">
              <a:spcBef>
                <a:spcPts val="0"/>
              </a:spcBef>
              <a:spcAft>
                <a:spcPts val="0"/>
              </a:spcAft>
              <a:buClrTx/>
              <a:buSzTx/>
              <a:buFontTx/>
              <a:buNone/>
              <a:defRPr/>
            </a:pPr>
            <a:r>
              <a:rPr kumimoji="0" lang="en-US" altLang="zh-CN" sz="8100" b="1" kern="1200" cap="none" spc="0" normalizeH="0" baseline="0" noProof="0" dirty="0">
                <a:ln w="11430">
                  <a:solidFill>
                    <a:schemeClr val="tx1"/>
                  </a:solidFill>
                </a:ln>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glow rad="228600">
                    <a:schemeClr val="accent6">
                      <a:satMod val="175000"/>
                      <a:alpha val="40000"/>
                    </a:schemeClr>
                  </a:glow>
                  <a:outerShdw blurRad="80000" dist="40000" dir="5040000" algn="tl">
                    <a:srgbClr val="000000">
                      <a:alpha val="30000"/>
                    </a:srgbClr>
                  </a:outerShdw>
                </a:effectLst>
                <a:latin typeface="黑体" panose="02010609060101010101" pitchFamily="49" charset="-122"/>
                <a:ea typeface="黑体" panose="02010609060101010101" pitchFamily="49" charset="-122"/>
                <a:cs typeface="+mn-cs"/>
              </a:rPr>
              <a:t>VS</a:t>
            </a:r>
          </a:p>
        </p:txBody>
      </p:sp>
      <p:sp>
        <p:nvSpPr>
          <p:cNvPr id="11" name="左右箭头 10"/>
          <p:cNvSpPr/>
          <p:nvPr/>
        </p:nvSpPr>
        <p:spPr>
          <a:xfrm>
            <a:off x="3875485" y="2460308"/>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思想纠错</a:t>
            </a:r>
          </a:p>
        </p:txBody>
      </p:sp>
      <p:sp>
        <p:nvSpPr>
          <p:cNvPr id="12" name="左右箭头 11"/>
          <p:cNvSpPr/>
          <p:nvPr/>
        </p:nvSpPr>
        <p:spPr>
          <a:xfrm>
            <a:off x="3875485" y="3371136"/>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领导核心</a:t>
            </a:r>
          </a:p>
        </p:txBody>
      </p:sp>
      <p:sp>
        <p:nvSpPr>
          <p:cNvPr id="13" name="左右箭头 12"/>
          <p:cNvSpPr/>
          <p:nvPr/>
        </p:nvSpPr>
        <p:spPr>
          <a:xfrm>
            <a:off x="3875485" y="4242991"/>
            <a:ext cx="1393031" cy="589360"/>
          </a:xfrm>
          <a:prstGeom prst="leftRightArrow">
            <a:avLst/>
          </a:prstGeom>
          <a:solidFill>
            <a:srgbClr val="FF0000"/>
          </a:solidFill>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350" b="1" i="0" u="none" strike="noStrike" kern="1200" cap="none" spc="0" normalizeH="0" baseline="0" noProof="0" dirty="0">
                <a:ln>
                  <a:noFill/>
                </a:ln>
                <a:solidFill>
                  <a:srgbClr val="FFFF00"/>
                </a:solidFill>
                <a:effectLst/>
                <a:uLnTx/>
                <a:uFillTx/>
                <a:latin typeface="黑体" panose="02010609060101010101" pitchFamily="49" charset="-122"/>
                <a:ea typeface="黑体" panose="02010609060101010101" pitchFamily="49" charset="-122"/>
                <a:cs typeface="+mn-cs"/>
              </a:rPr>
              <a:t>历史地位</a:t>
            </a:r>
          </a:p>
        </p:txBody>
      </p:sp>
      <p:sp>
        <p:nvSpPr>
          <p:cNvPr id="14" name="圆角矩形 13"/>
          <p:cNvSpPr/>
          <p:nvPr/>
        </p:nvSpPr>
        <p:spPr>
          <a:xfrm>
            <a:off x="5482829" y="240673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彻底纠正了</a:t>
            </a:r>
            <a:r>
              <a:rPr kumimoji="0" lang="zh-CN" altLang="en-US" sz="24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黑体" panose="02010609060101010101" pitchFamily="49" charset="-122"/>
              </a:rPr>
              <a:t>左</a:t>
            </a:r>
            <a:r>
              <a:rPr kumimoji="0" lang="zh-CN" altLang="en-US" sz="24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rPr>
              <a:t>的思想错误</a:t>
            </a:r>
          </a:p>
        </p:txBody>
      </p:sp>
      <p:sp>
        <p:nvSpPr>
          <p:cNvPr id="15" name="圆角矩形 14"/>
          <p:cNvSpPr/>
          <p:nvPr/>
        </p:nvSpPr>
        <p:spPr>
          <a:xfrm>
            <a:off x="5482829" y="326398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形成了以</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邓小平</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为核心的领导集体</a:t>
            </a:r>
          </a:p>
        </p:txBody>
      </p:sp>
      <p:sp>
        <p:nvSpPr>
          <p:cNvPr id="16" name="圆角矩形 15"/>
          <p:cNvSpPr/>
          <p:nvPr/>
        </p:nvSpPr>
        <p:spPr>
          <a:xfrm>
            <a:off x="5482829" y="4181793"/>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具有</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深远意义（</a:t>
            </a:r>
            <a:r>
              <a:rPr kumimoji="0" lang="zh-CN" altLang="en-US" sz="2100" b="1" i="0" u="none" strike="noStrike" kern="1200" cap="none" spc="0" normalizeH="0" baseline="0" noProof="0" dirty="0">
                <a:ln>
                  <a:noFill/>
                </a:ln>
                <a:solidFill>
                  <a:srgbClr val="FF0000"/>
                </a:solidFill>
                <a:effectLst/>
                <a:uLnTx/>
                <a:uFillTx/>
                <a:latin typeface="黑体" panose="02010609060101010101" pitchFamily="49" charset="-122"/>
                <a:ea typeface="黑体" panose="02010609060101010101" pitchFamily="49" charset="-122"/>
                <a:cs typeface="+mn-cs"/>
              </a:rPr>
              <a:t>伟大</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的转折</a:t>
            </a:r>
          </a:p>
        </p:txBody>
      </p:sp>
      <p:sp>
        <p:nvSpPr>
          <p:cNvPr id="17" name="圆角矩形 16"/>
          <p:cNvSpPr/>
          <p:nvPr/>
        </p:nvSpPr>
        <p:spPr>
          <a:xfrm>
            <a:off x="1732360" y="240673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纠正了</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博古</a:t>
            </a: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等人</a:t>
            </a:r>
            <a:endParaRPr kumimoji="0" lang="en-US" altLang="zh-CN"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a:ln>
                  <a:noFill/>
                </a:ln>
                <a:solidFill>
                  <a:schemeClr val="dk1"/>
                </a:solidFill>
                <a:effectLst/>
                <a:uLnTx/>
                <a:uFillTx/>
                <a:latin typeface="黑体" panose="02010609060101010101" pitchFamily="49" charset="-122"/>
                <a:ea typeface="黑体" panose="02010609060101010101" pitchFamily="49" charset="-122"/>
                <a:cs typeface="+mn-cs"/>
              </a:rPr>
              <a:t>的错误指导思想</a:t>
            </a:r>
          </a:p>
        </p:txBody>
      </p:sp>
      <p:sp>
        <p:nvSpPr>
          <p:cNvPr id="18" name="圆角矩形 17"/>
          <p:cNvSpPr/>
          <p:nvPr/>
        </p:nvSpPr>
        <p:spPr>
          <a:xfrm>
            <a:off x="1732360" y="3263980"/>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确立了</a:t>
            </a:r>
            <a:r>
              <a:rPr kumimoji="0" lang="zh-CN" altLang="en-US" sz="24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毛泽东</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的领导地位</a:t>
            </a:r>
          </a:p>
        </p:txBody>
      </p:sp>
      <p:sp>
        <p:nvSpPr>
          <p:cNvPr id="19" name="圆角矩形 18"/>
          <p:cNvSpPr/>
          <p:nvPr/>
        </p:nvSpPr>
        <p:spPr>
          <a:xfrm>
            <a:off x="1732360" y="4181793"/>
            <a:ext cx="1982391" cy="711994"/>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挽救党、红军、革命，</a:t>
            </a:r>
            <a:r>
              <a:rPr kumimoji="0" lang="zh-CN" altLang="en-US" sz="2100" b="1" i="0" u="none" strike="noStrike" kern="1200" cap="none" spc="0" normalizeH="0" baseline="0" noProof="0" dirty="0">
                <a:ln>
                  <a:noFill/>
                </a:ln>
                <a:solidFill>
                  <a:srgbClr val="0000FF"/>
                </a:solidFill>
                <a:effectLst/>
                <a:uLnTx/>
                <a:uFillTx/>
                <a:latin typeface="黑体" panose="02010609060101010101" pitchFamily="49" charset="-122"/>
                <a:ea typeface="黑体" panose="02010609060101010101" pitchFamily="49" charset="-122"/>
                <a:cs typeface="+mn-cs"/>
              </a:rPr>
              <a:t>生死攸关</a:t>
            </a:r>
            <a:r>
              <a:rPr kumimoji="0" lang="zh-CN" altLang="en-US" sz="15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的转折</a:t>
            </a:r>
          </a:p>
        </p:txBody>
      </p:sp>
      <p:sp>
        <p:nvSpPr>
          <p:cNvPr id="11278" name="TextBox 4"/>
          <p:cNvSpPr txBox="1"/>
          <p:nvPr/>
        </p:nvSpPr>
        <p:spPr>
          <a:xfrm>
            <a:off x="719138" y="233839"/>
            <a:ext cx="7270433" cy="460375"/>
          </a:xfrm>
          <a:prstGeom prst="rect">
            <a:avLst/>
          </a:prstGeom>
          <a:solidFill>
            <a:srgbClr val="FFFF00"/>
          </a:solidFill>
          <a:ln w="9525" cap="flat" cmpd="sng">
            <a:solidFill>
              <a:schemeClr val="tx1"/>
            </a:solidFill>
            <a:prstDash val="solid"/>
            <a:miter/>
            <a:headEnd type="none" w="med" len="med"/>
            <a:tailEnd type="none" w="med" len="med"/>
          </a:ln>
        </p:spPr>
        <p:txBody>
          <a:bodyPr wrap="square">
            <a:spAutoFit/>
          </a:bodyPr>
          <a:lstStyle/>
          <a:p>
            <a:r>
              <a:rPr lang="zh-CN" altLang="en-US" sz="2400" b="1" dirty="0">
                <a:latin typeface="黑体" panose="02010609060101010101" pitchFamily="49" charset="-122"/>
                <a:ea typeface="黑体" panose="02010609060101010101" pitchFamily="49" charset="-122"/>
              </a:rPr>
              <a:t>十一届三中全会在中共党史上的地位类似于哪次会议？</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7"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1000" fill="hold"/>
                                        <p:tgtEl>
                                          <p:spTgt spid="17"/>
                                        </p:tgtEl>
                                        <p:attrNameLst>
                                          <p:attrName>ppt_x</p:attrName>
                                        </p:attrNameLst>
                                      </p:cBhvr>
                                      <p:tavLst>
                                        <p:tav tm="0">
                                          <p:val>
                                            <p:strVal val="0-#ppt_w/2"/>
                                          </p:val>
                                        </p:tav>
                                        <p:tav tm="100000">
                                          <p:val>
                                            <p:strVal val="#ppt_x"/>
                                          </p:val>
                                        </p:tav>
                                      </p:tavLst>
                                    </p:anim>
                                    <p:anim calcmode="lin" valueType="num">
                                      <p:cBhvr additive="base">
                                        <p:cTn id="31"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1000" fill="hold"/>
                                        <p:tgtEl>
                                          <p:spTgt spid="14"/>
                                        </p:tgtEl>
                                        <p:attrNameLst>
                                          <p:attrName>ppt_x</p:attrName>
                                        </p:attrNameLst>
                                      </p:cBhvr>
                                      <p:tavLst>
                                        <p:tav tm="0">
                                          <p:val>
                                            <p:strVal val="1+#ppt_w/2"/>
                                          </p:val>
                                        </p:tav>
                                        <p:tav tm="100000">
                                          <p:val>
                                            <p:strVal val="#ppt_x"/>
                                          </p:val>
                                        </p:tav>
                                      </p:tavLst>
                                    </p:anim>
                                    <p:anim calcmode="lin" valueType="num">
                                      <p:cBhvr additive="base">
                                        <p:cTn id="37"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1000" fill="hold"/>
                                        <p:tgtEl>
                                          <p:spTgt spid="18"/>
                                        </p:tgtEl>
                                        <p:attrNameLst>
                                          <p:attrName>ppt_x</p:attrName>
                                        </p:attrNameLst>
                                      </p:cBhvr>
                                      <p:tavLst>
                                        <p:tav tm="0">
                                          <p:val>
                                            <p:strVal val="0-#ppt_w/2"/>
                                          </p:val>
                                        </p:tav>
                                        <p:tav tm="100000">
                                          <p:val>
                                            <p:strVal val="#ppt_x"/>
                                          </p:val>
                                        </p:tav>
                                      </p:tavLst>
                                    </p:anim>
                                    <p:anim calcmode="lin" valueType="num">
                                      <p:cBhvr additive="base">
                                        <p:cTn id="50"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000" fill="hold"/>
                                        <p:tgtEl>
                                          <p:spTgt spid="15"/>
                                        </p:tgtEl>
                                        <p:attrNameLst>
                                          <p:attrName>ppt_x</p:attrName>
                                        </p:attrNameLst>
                                      </p:cBhvr>
                                      <p:tavLst>
                                        <p:tav tm="0">
                                          <p:val>
                                            <p:strVal val="1+#ppt_w/2"/>
                                          </p:val>
                                        </p:tav>
                                        <p:tav tm="100000">
                                          <p:val>
                                            <p:strVal val="#ppt_x"/>
                                          </p:val>
                                        </p:tav>
                                      </p:tavLst>
                                    </p:anim>
                                    <p:anim calcmode="lin" valueType="num">
                                      <p:cBhvr additive="base">
                                        <p:cTn id="56"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7"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1000"/>
                                        <p:tgtEl>
                                          <p:spTgt spid="13"/>
                                        </p:tgtEl>
                                      </p:cBhvr>
                                    </p:animEffect>
                                    <p:anim calcmode="lin" valueType="num">
                                      <p:cBhvr>
                                        <p:cTn id="62" dur="1000" fill="hold"/>
                                        <p:tgtEl>
                                          <p:spTgt spid="13"/>
                                        </p:tgtEl>
                                        <p:attrNameLst>
                                          <p:attrName>ppt_x</p:attrName>
                                        </p:attrNameLst>
                                      </p:cBhvr>
                                      <p:tavLst>
                                        <p:tav tm="0">
                                          <p:val>
                                            <p:strVal val="#ppt_x"/>
                                          </p:val>
                                        </p:tav>
                                        <p:tav tm="100000">
                                          <p:val>
                                            <p:strVal val="#ppt_x"/>
                                          </p:val>
                                        </p:tav>
                                      </p:tavLst>
                                    </p:anim>
                                    <p:anim calcmode="lin" valueType="num">
                                      <p:cBhvr>
                                        <p:cTn id="6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grpId="0" nodeType="clickEffect">
                                  <p:stCondLst>
                                    <p:cond delay="0"/>
                                  </p:stCondLst>
                                  <p:childTnLst>
                                    <p:set>
                                      <p:cBhvr>
                                        <p:cTn id="67" dur="1" fill="hold">
                                          <p:stCondLst>
                                            <p:cond delay="0"/>
                                          </p:stCondLst>
                                        </p:cTn>
                                        <p:tgtEl>
                                          <p:spTgt spid="19"/>
                                        </p:tgtEl>
                                        <p:attrNameLst>
                                          <p:attrName>style.visibility</p:attrName>
                                        </p:attrNameLst>
                                      </p:cBhvr>
                                      <p:to>
                                        <p:strVal val="visible"/>
                                      </p:to>
                                    </p:set>
                                    <p:anim calcmode="lin" valueType="num">
                                      <p:cBhvr additive="base">
                                        <p:cTn id="68" dur="1000" fill="hold"/>
                                        <p:tgtEl>
                                          <p:spTgt spid="19"/>
                                        </p:tgtEl>
                                        <p:attrNameLst>
                                          <p:attrName>ppt_x</p:attrName>
                                        </p:attrNameLst>
                                      </p:cBhvr>
                                      <p:tavLst>
                                        <p:tav tm="0">
                                          <p:val>
                                            <p:strVal val="0-#ppt_w/2"/>
                                          </p:val>
                                        </p:tav>
                                        <p:tav tm="100000">
                                          <p:val>
                                            <p:strVal val="#ppt_x"/>
                                          </p:val>
                                        </p:tav>
                                      </p:tavLst>
                                    </p:anim>
                                    <p:anim calcmode="lin" valueType="num">
                                      <p:cBhvr additive="base">
                                        <p:cTn id="69" dur="10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2"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anim calcmode="lin" valueType="num">
                                      <p:cBhvr additive="base">
                                        <p:cTn id="74" dur="1000" fill="hold"/>
                                        <p:tgtEl>
                                          <p:spTgt spid="16"/>
                                        </p:tgtEl>
                                        <p:attrNameLst>
                                          <p:attrName>ppt_x</p:attrName>
                                        </p:attrNameLst>
                                      </p:cBhvr>
                                      <p:tavLst>
                                        <p:tav tm="0">
                                          <p:val>
                                            <p:strVal val="1+#ppt_w/2"/>
                                          </p:val>
                                        </p:tav>
                                        <p:tav tm="100000">
                                          <p:val>
                                            <p:strVal val="#ppt_x"/>
                                          </p:val>
                                        </p:tav>
                                      </p:tavLst>
                                    </p:anim>
                                    <p:anim calcmode="lin" valueType="num">
                                      <p:cBhvr additive="base">
                                        <p:cTn id="75" dur="10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pSp>
        <p:nvGrpSpPr>
          <p:cNvPr id="3" name="组合 2"/>
          <p:cNvGrpSpPr/>
          <p:nvPr/>
        </p:nvGrpSpPr>
        <p:grpSpPr>
          <a:xfrm>
            <a:off x="546735" y="1457325"/>
            <a:ext cx="3150235" cy="3057640"/>
            <a:chOff x="6775" y="1417"/>
            <a:chExt cx="7035" cy="6351"/>
          </a:xfrm>
        </p:grpSpPr>
        <p:pic>
          <p:nvPicPr>
            <p:cNvPr id="13" name="图片 3"/>
            <p:cNvPicPr>
              <a:picLocks noChangeAspect="1" noChangeArrowheads="1"/>
            </p:cNvPicPr>
            <p:nvPr/>
          </p:nvPicPr>
          <p:blipFill>
            <a:blip r:embed="rId3">
              <a:extLst>
                <a:ext uri="{28A0092B-C50C-407E-A947-70E740481C1C}">
                  <a14:useLocalDpi xmlns:a14="http://schemas.microsoft.com/office/drawing/2010/main" val="0"/>
                </a:ext>
              </a:extLst>
            </a:blip>
            <a:srcRect l="7214" t="4305" r="6639" b="7407"/>
            <a:stretch>
              <a:fillRect/>
            </a:stretch>
          </p:blipFill>
          <p:spPr bwMode="auto">
            <a:xfrm>
              <a:off x="6775" y="1417"/>
              <a:ext cx="7035" cy="5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6775" y="6684"/>
              <a:ext cx="6933" cy="1084"/>
            </a:xfrm>
            <a:prstGeom prst="rect">
              <a:avLst/>
            </a:prstGeom>
            <a:noFill/>
            <a:ln>
              <a:solidFill>
                <a:schemeClr val="accent1">
                  <a:lumMod val="50000"/>
                </a:schemeClr>
              </a:solidFill>
            </a:ln>
          </p:spPr>
          <p:txBody>
            <a:bodyPr wrap="square" rtlCol="0">
              <a:spAutoFit/>
            </a:bodyPr>
            <a:lstStyle/>
            <a:p>
              <a:r>
                <a:rPr lang="zh-CN" altLang="en-US" sz="1400">
                  <a:latin typeface="黑体" panose="02010609060101010101" pitchFamily="49" charset="-122"/>
                  <a:ea typeface="黑体" panose="02010609060101010101" pitchFamily="49" charset="-122"/>
                  <a:cs typeface="黑体" panose="02010609060101010101" pitchFamily="49" charset="-122"/>
                </a:rPr>
                <a:t>安徽凤阳小岗村</a:t>
              </a:r>
              <a:r>
                <a:rPr lang="en-US" altLang="zh-CN" sz="1400">
                  <a:latin typeface="黑体" panose="02010609060101010101" pitchFamily="49" charset="-122"/>
                  <a:ea typeface="黑体" panose="02010609060101010101" pitchFamily="49" charset="-122"/>
                  <a:cs typeface="黑体" panose="02010609060101010101" pitchFamily="49" charset="-122"/>
                </a:rPr>
                <a:t>18</a:t>
              </a:r>
              <a:r>
                <a:rPr lang="zh-CN" altLang="en-US" sz="1400">
                  <a:latin typeface="黑体" panose="02010609060101010101" pitchFamily="49" charset="-122"/>
                  <a:ea typeface="黑体" panose="02010609060101010101" pitchFamily="49" charset="-122"/>
                  <a:cs typeface="黑体" panose="02010609060101010101" pitchFamily="49" charset="-122"/>
                </a:rPr>
                <a:t>户农民立下的田地</a:t>
              </a:r>
              <a:r>
                <a:rPr lang="zh-CN" altLang="en-US" sz="1400">
                  <a:solidFill>
                    <a:srgbClr val="FF0000"/>
                  </a:solidFill>
                  <a:latin typeface="黑体" panose="02010609060101010101" pitchFamily="49" charset="-122"/>
                  <a:ea typeface="黑体" panose="02010609060101010101" pitchFamily="49" charset="-122"/>
                  <a:cs typeface="黑体" panose="02010609060101010101" pitchFamily="49" charset="-122"/>
                </a:rPr>
                <a:t>包干到户</a:t>
              </a:r>
              <a:r>
                <a:rPr lang="zh-CN" altLang="en-US" sz="1400">
                  <a:latin typeface="黑体" panose="02010609060101010101" pitchFamily="49" charset="-122"/>
                  <a:ea typeface="黑体" panose="02010609060101010101" pitchFamily="49" charset="-122"/>
                  <a:cs typeface="黑体" panose="02010609060101010101" pitchFamily="49" charset="-122"/>
                </a:rPr>
                <a:t>的契约</a:t>
              </a:r>
            </a:p>
          </p:txBody>
        </p:sp>
      </p:grpSp>
      <p:sp>
        <p:nvSpPr>
          <p:cNvPr id="4" name="文本框 3"/>
          <p:cNvSpPr txBox="1"/>
          <p:nvPr/>
        </p:nvSpPr>
        <p:spPr>
          <a:xfrm>
            <a:off x="3907790" y="1933575"/>
            <a:ext cx="4872990" cy="1753235"/>
          </a:xfrm>
          <a:prstGeom prst="rect">
            <a:avLst/>
          </a:prstGeom>
          <a:noFill/>
          <a:ln w="38100">
            <a:solidFill>
              <a:schemeClr val="accent1">
                <a:lumMod val="50000"/>
              </a:schemeClr>
            </a:solidFill>
          </a:ln>
        </p:spPr>
        <p:txBody>
          <a:bodyPr wrap="square" rtlCol="0" anchor="t">
            <a:spAutoFit/>
          </a:bodyPr>
          <a:lstStyle/>
          <a:p>
            <a:pPr fontAlgn="auto">
              <a:lnSpc>
                <a:spcPct val="150000"/>
              </a:lnSpc>
            </a:pPr>
            <a:r>
              <a:rPr lang="zh-CN" altLang="en-US" b="1">
                <a:latin typeface="黑体" panose="02010609060101010101" pitchFamily="49" charset="-122"/>
                <a:ea typeface="黑体" panose="02010609060101010101" pitchFamily="49" charset="-122"/>
                <a:cs typeface="黑体" panose="02010609060101010101" pitchFamily="49" charset="-122"/>
                <a:sym typeface="+mn-ea"/>
              </a:rPr>
              <a:t>“凤阳地多不打粮，碾子一住就逃荒。只见凤阳女出嫁，不见新娘进凤阳。”</a:t>
            </a:r>
          </a:p>
          <a:p>
            <a:pPr fontAlgn="auto">
              <a:lnSpc>
                <a:spcPct val="150000"/>
              </a:lnSpc>
            </a:pPr>
            <a:r>
              <a:rPr lang="zh-CN" altLang="en-US" b="1">
                <a:latin typeface="黑体" panose="02010609060101010101" pitchFamily="49" charset="-122"/>
                <a:ea typeface="黑体" panose="02010609060101010101" pitchFamily="49" charset="-122"/>
                <a:cs typeface="黑体" panose="02010609060101010101" pitchFamily="49" charset="-122"/>
                <a:sym typeface="+mn-ea"/>
              </a:rPr>
              <a:t>而到1979年“凤阳全县粮食产量比1978年增长49%，卖给国家粮食4450万千克。”</a:t>
            </a:r>
          </a:p>
        </p:txBody>
      </p:sp>
      <p:sp>
        <p:nvSpPr>
          <p:cNvPr id="8" name="文本框 7"/>
          <p:cNvSpPr txBox="1"/>
          <p:nvPr/>
        </p:nvSpPr>
        <p:spPr>
          <a:xfrm>
            <a:off x="4013200" y="494665"/>
            <a:ext cx="2556000" cy="468000"/>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zh-CN" sz="2000" b="1">
                <a:solidFill>
                  <a:srgbClr val="FFFF00"/>
                </a:solidFill>
                <a:latin typeface="楷体_GB2312" panose="02010609030101010101" charset="-122"/>
                <a:ea typeface="楷体_GB2312" panose="02010609030101010101" charset="-122"/>
              </a:rPr>
              <a:t>分田到户，自负盈亏</a:t>
            </a:r>
          </a:p>
          <a:p>
            <a:endParaRPr lang="zh-CN" altLang="zh-CN" sz="2000" b="1">
              <a:solidFill>
                <a:srgbClr val="FFFF00"/>
              </a:solidFill>
              <a:latin typeface="楷体_GB2312" panose="02010609030101010101" charset="-122"/>
              <a:ea typeface="楷体_GB2312" panose="02010609030101010101" charset="-122"/>
            </a:endParaRPr>
          </a:p>
        </p:txBody>
      </p:sp>
      <p:sp>
        <p:nvSpPr>
          <p:cNvPr id="9" name="文本框 8"/>
          <p:cNvSpPr txBox="1"/>
          <p:nvPr/>
        </p:nvSpPr>
        <p:spPr>
          <a:xfrm>
            <a:off x="3907790" y="1120140"/>
            <a:ext cx="5114290" cy="398780"/>
          </a:xfrm>
          <a:prstGeom prst="rect">
            <a:avLst/>
          </a:prstGeom>
          <a:solidFill>
            <a:schemeClr val="accent1">
              <a:lumMod val="50000"/>
            </a:schemeClr>
          </a:solidFill>
        </p:spPr>
        <p:txBody>
          <a:bodyPr wrap="square" rtlCol="0">
            <a:spAutoFit/>
          </a:bodyPr>
          <a:lstStyle/>
          <a:p>
            <a:r>
              <a:rPr lang="zh-CN" altLang="zh-CN" sz="2000" b="1">
                <a:solidFill>
                  <a:srgbClr val="FFFF00"/>
                </a:solidFill>
                <a:latin typeface="楷体_GB2312" panose="02010609030101010101" charset="-122"/>
                <a:ea typeface="楷体_GB2312" panose="02010609030101010101" charset="-122"/>
                <a:sym typeface="+mn-ea"/>
              </a:rPr>
              <a:t>农民有了生产自主权，生产积极性大大提高！</a:t>
            </a:r>
          </a:p>
        </p:txBody>
      </p:sp>
      <p:cxnSp>
        <p:nvCxnSpPr>
          <p:cNvPr id="10" name="直接连接符 9"/>
          <p:cNvCxnSpPr/>
          <p:nvPr/>
        </p:nvCxnSpPr>
        <p:spPr>
          <a:xfrm>
            <a:off x="670560" y="4258310"/>
            <a:ext cx="1380490" cy="1333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圆角矩形 6"/>
          <p:cNvSpPr/>
          <p:nvPr/>
        </p:nvSpPr>
        <p:spPr>
          <a:xfrm>
            <a:off x="4447540" y="2886075"/>
            <a:ext cx="708025" cy="32258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linds(horizontal)">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bldLvl="0" animBg="1"/>
      <p:bldP spid="9" grpId="0" bldLvl="0" animBg="1"/>
      <p:bldP spid="7"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39"/>
          <p:cNvPicPr>
            <a:picLocks noChangeAspect="1"/>
          </p:cNvPicPr>
          <p:nvPr/>
        </p:nvPicPr>
        <p:blipFill>
          <a:blip r:embed="rId3"/>
          <a:stretch>
            <a:fillRect/>
          </a:stretch>
        </p:blipFill>
        <p:spPr>
          <a:xfrm>
            <a:off x="5070475" y="1181100"/>
            <a:ext cx="3705860" cy="3404870"/>
          </a:xfrm>
          <a:prstGeom prst="rect">
            <a:avLst/>
          </a:prstGeom>
          <a:noFill/>
          <a:ln w="9525">
            <a:noFill/>
          </a:ln>
        </p:spPr>
      </p:pic>
      <p:pic>
        <p:nvPicPr>
          <p:cNvPr id="3" name="图片 38"/>
          <p:cNvPicPr>
            <a:picLocks noChangeAspect="1"/>
          </p:cNvPicPr>
          <p:nvPr/>
        </p:nvPicPr>
        <p:blipFill>
          <a:blip r:embed="rId4"/>
          <a:stretch>
            <a:fillRect/>
          </a:stretch>
        </p:blipFill>
        <p:spPr>
          <a:xfrm>
            <a:off x="546735" y="1328420"/>
            <a:ext cx="3764280" cy="2975610"/>
          </a:xfrm>
          <a:prstGeom prst="rect">
            <a:avLst/>
          </a:prstGeom>
          <a:noFill/>
          <a:ln w="9525">
            <a:noFill/>
          </a:ln>
        </p:spPr>
      </p:pic>
      <p:sp>
        <p:nvSpPr>
          <p:cNvPr id="4" name="文本框 3"/>
          <p:cNvSpPr txBox="1"/>
          <p:nvPr/>
        </p:nvSpPr>
        <p:spPr>
          <a:xfrm>
            <a:off x="2546350" y="498475"/>
            <a:ext cx="3002915" cy="460375"/>
          </a:xfrm>
          <a:prstGeom prst="rect">
            <a:avLst/>
          </a:prstGeom>
          <a:noFill/>
        </p:spPr>
        <p:txBody>
          <a:bodyPr wrap="square" rtlCol="0">
            <a:spAutoFit/>
          </a:bodyPr>
          <a:lstStyle/>
          <a:p>
            <a:r>
              <a:rPr lang="zh-CN" altLang="en-US" sz="2400" b="1">
                <a:solidFill>
                  <a:srgbClr val="FF0000"/>
                </a:solidFill>
                <a:latin typeface="黑体" panose="02010609060101010101" pitchFamily="49" charset="-122"/>
                <a:ea typeface="黑体" panose="02010609060101010101" pitchFamily="49" charset="-122"/>
              </a:rPr>
              <a:t>家庭联产承包责任制</a:t>
            </a:r>
          </a:p>
        </p:txBody>
      </p:sp>
      <p:sp>
        <p:nvSpPr>
          <p:cNvPr id="20486" name="Rectangle 3" descr="羊皮纸"/>
          <p:cNvSpPr/>
          <p:nvPr/>
        </p:nvSpPr>
        <p:spPr>
          <a:xfrm>
            <a:off x="2546985" y="1026160"/>
            <a:ext cx="5606415" cy="920115"/>
          </a:xfrm>
          <a:prstGeom prst="rect">
            <a:avLst/>
          </a:prstGeom>
          <a:blipFill rotWithShape="1">
            <a:blip r:embed="rId5"/>
          </a:blipFill>
          <a:ln w="9525">
            <a:noFill/>
          </a:ln>
        </p:spPr>
        <p:txBody>
          <a:bodyPr/>
          <a:lstStyle/>
          <a:p>
            <a:pPr marL="342900" indent="-342900">
              <a:spcBef>
                <a:spcPct val="50000"/>
              </a:spcBef>
            </a:pPr>
            <a:r>
              <a:rPr lang="en-US" altLang="zh-CN" sz="2100" b="1" dirty="0">
                <a:latin typeface="Arial" panose="020B0604020202020204" pitchFamily="34" charset="0"/>
              </a:rPr>
              <a:t> </a:t>
            </a:r>
            <a:r>
              <a:rPr lang="zh-CN" altLang="en-US" sz="2100" b="1" dirty="0">
                <a:latin typeface="黑体" panose="02010609060101010101" pitchFamily="49" charset="-122"/>
                <a:ea typeface="黑体" panose="02010609060101010101" pitchFamily="49" charset="-122"/>
              </a:rPr>
              <a:t>在</a:t>
            </a:r>
            <a:r>
              <a:rPr lang="zh-CN" altLang="en-US" sz="2100" b="1" dirty="0">
                <a:solidFill>
                  <a:srgbClr val="FF0000"/>
                </a:solidFill>
                <a:latin typeface="黑体" panose="02010609060101010101" pitchFamily="49" charset="-122"/>
                <a:ea typeface="黑体" panose="02010609060101010101" pitchFamily="49" charset="-122"/>
              </a:rPr>
              <a:t>土地公有制</a:t>
            </a:r>
            <a:r>
              <a:rPr lang="zh-CN" altLang="en-US" sz="2100" b="1" dirty="0">
                <a:latin typeface="黑体" panose="02010609060101010101" pitchFamily="49" charset="-122"/>
                <a:ea typeface="黑体" panose="02010609060101010101" pitchFamily="49" charset="-122"/>
              </a:rPr>
              <a:t>的基础上，把集体所有的土地</a:t>
            </a:r>
          </a:p>
          <a:p>
            <a:pPr marL="342900" indent="-342900">
              <a:spcBef>
                <a:spcPct val="50000"/>
              </a:spcBef>
            </a:pPr>
            <a:r>
              <a:rPr lang="zh-CN" altLang="en-US" sz="2100" b="1" dirty="0">
                <a:latin typeface="黑体" panose="02010609060101010101" pitchFamily="49" charset="-122"/>
                <a:ea typeface="黑体" panose="02010609060101010101" pitchFamily="49" charset="-122"/>
              </a:rPr>
              <a:t>长期包给各农户使用，</a:t>
            </a:r>
            <a:r>
              <a:rPr lang="zh-CN" altLang="en-US" sz="2100" b="1" dirty="0">
                <a:solidFill>
                  <a:srgbClr val="FF0000"/>
                </a:solidFill>
                <a:latin typeface="黑体" panose="02010609060101010101" pitchFamily="49" charset="-122"/>
                <a:ea typeface="黑体" panose="02010609060101010101" pitchFamily="49" charset="-122"/>
              </a:rPr>
              <a:t>分户经营、自负盈亏</a:t>
            </a:r>
            <a:r>
              <a:rPr lang="zh-CN" altLang="en-US" sz="2100" b="1" dirty="0">
                <a:latin typeface="黑体" panose="02010609060101010101" pitchFamily="49" charset="-122"/>
                <a:ea typeface="黑体" panose="02010609060101010101" pitchFamily="49" charset="-122"/>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486"/>
                                        </p:tgtEl>
                                        <p:attrNameLst>
                                          <p:attrName>style.visibility</p:attrName>
                                        </p:attrNameLst>
                                      </p:cBhvr>
                                      <p:to>
                                        <p:strVal val="visible"/>
                                      </p:to>
                                    </p:set>
                                    <p:anim calcmode="lin" valueType="num">
                                      <p:cBhvr additive="base">
                                        <p:cTn id="13" dur="500" fill="hold"/>
                                        <p:tgtEl>
                                          <p:spTgt spid="20486"/>
                                        </p:tgtEl>
                                        <p:attrNameLst>
                                          <p:attrName>ppt_x</p:attrName>
                                        </p:attrNameLst>
                                      </p:cBhvr>
                                      <p:tavLst>
                                        <p:tav tm="0">
                                          <p:val>
                                            <p:strVal val="#ppt_x"/>
                                          </p:val>
                                        </p:tav>
                                        <p:tav tm="100000">
                                          <p:val>
                                            <p:strVal val="#ppt_x"/>
                                          </p:val>
                                        </p:tav>
                                      </p:tavLst>
                                    </p:anim>
                                    <p:anim calcmode="lin" valueType="num">
                                      <p:cBhvr additive="base">
                                        <p:cTn id="14" dur="500" fill="hold"/>
                                        <p:tgtEl>
                                          <p:spTgt spid="204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486"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07181" y="13570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4" name="文本框 3"/>
          <p:cNvSpPr txBox="1"/>
          <p:nvPr/>
        </p:nvSpPr>
        <p:spPr>
          <a:xfrm>
            <a:off x="354965" y="712470"/>
            <a:ext cx="6722110" cy="1436370"/>
          </a:xfrm>
          <a:prstGeom prst="rect">
            <a:avLst/>
          </a:prstGeom>
          <a:noFill/>
          <a:ln w="28575">
            <a:solidFill>
              <a:schemeClr val="accent1">
                <a:lumMod val="50000"/>
              </a:schemeClr>
            </a:solidFill>
          </a:ln>
        </p:spPr>
        <p:txBody>
          <a:bodyPr wrap="square" rtlCol="0">
            <a:spAutoFit/>
          </a:bodyPr>
          <a:lstStyle/>
          <a:p>
            <a:pPr indent="0" algn="l"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材料一：头遍哨子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不买账</a:t>
            </a:r>
            <a:r>
              <a:rPr lang="zh-CN" altLang="en-US" sz="1590">
                <a:latin typeface="微软雅黑" panose="020B0503020204020204" charset="-122"/>
                <a:ea typeface="微软雅黑" panose="020B0503020204020204" charset="-122"/>
                <a:cs typeface="微软雅黑" panose="020B0503020204020204" charset="-122"/>
                <a:sym typeface="+mn-ea"/>
              </a:rPr>
              <a:t>，二遍哨子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伸头望</a:t>
            </a:r>
            <a:r>
              <a:rPr lang="zh-CN" altLang="en-US" sz="1590">
                <a:latin typeface="微软雅黑" panose="020B0503020204020204" charset="-122"/>
                <a:ea typeface="微软雅黑" panose="020B0503020204020204" charset="-122"/>
                <a:cs typeface="微软雅黑" panose="020B0503020204020204" charset="-122"/>
                <a:sym typeface="+mn-ea"/>
              </a:rPr>
              <a:t>，三遍哨子</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慢慢晃</a:t>
            </a:r>
            <a:r>
              <a:rPr lang="zh-CN" altLang="en-US" sz="1590">
                <a:latin typeface="微软雅黑" panose="020B0503020204020204" charset="-122"/>
                <a:ea typeface="微软雅黑" panose="020B0503020204020204" charset="-122"/>
                <a:cs typeface="微软雅黑" panose="020B0503020204020204" charset="-122"/>
                <a:sym typeface="+mn-ea"/>
              </a:rPr>
              <a:t>。</a:t>
            </a:r>
          </a:p>
          <a:p>
            <a:pPr indent="0" algn="l" fontAlgn="auto">
              <a:lnSpc>
                <a:spcPct val="200000"/>
              </a:lnSpc>
            </a:pPr>
            <a:r>
              <a:rPr lang="zh-CN" altLang="en-US" sz="1590">
                <a:latin typeface="微软雅黑" panose="020B0503020204020204" charset="-122"/>
                <a:ea typeface="微软雅黑" panose="020B0503020204020204" charset="-122"/>
                <a:cs typeface="微软雅黑" panose="020B0503020204020204" charset="-122"/>
                <a:sym typeface="+mn-ea"/>
              </a:rPr>
              <a:t>                                     </a:t>
            </a:r>
            <a:r>
              <a:rPr lang="en-US" altLang="zh-CN" sz="1590">
                <a:latin typeface="微软雅黑" panose="020B0503020204020204" charset="-122"/>
                <a:ea typeface="微软雅黑" panose="020B0503020204020204" charset="-122"/>
                <a:cs typeface="微软雅黑" panose="020B0503020204020204" charset="-122"/>
                <a:sym typeface="+mn-ea"/>
              </a:rPr>
              <a:t>—</a:t>
            </a:r>
            <a:r>
              <a:rPr lang="zh-CN" altLang="en-US" sz="1590">
                <a:latin typeface="微软雅黑" panose="020B0503020204020204" charset="-122"/>
                <a:ea typeface="微软雅黑" panose="020B0503020204020204" charset="-122"/>
                <a:cs typeface="微软雅黑" panose="020B0503020204020204" charset="-122"/>
                <a:sym typeface="+mn-ea"/>
              </a:rPr>
              <a:t>人民公社时期流行于农村的顺口溜</a:t>
            </a:r>
            <a:endParaRPr lang="zh-CN" altLang="en-US" sz="1590">
              <a:latin typeface="微软雅黑" panose="020B0503020204020204" charset="-122"/>
              <a:ea typeface="微软雅黑" panose="020B0503020204020204" charset="-122"/>
              <a:cs typeface="微软雅黑" panose="020B0503020204020204" charset="-122"/>
            </a:endParaRPr>
          </a:p>
          <a:p>
            <a:pPr indent="0" algn="l" fontAlgn="auto">
              <a:lnSpc>
                <a:spcPct val="200000"/>
              </a:lnSpc>
            </a:pP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307340" y="2533015"/>
            <a:ext cx="6821805" cy="1680845"/>
          </a:xfrm>
          <a:prstGeom prst="rect">
            <a:avLst/>
          </a:prstGeom>
          <a:noFill/>
          <a:ln w="19050">
            <a:solidFill>
              <a:schemeClr val="accent1">
                <a:lumMod val="50000"/>
              </a:schemeClr>
            </a:solidFill>
          </a:ln>
        </p:spPr>
        <p:txBody>
          <a:bodyPr wrap="square" rtlCol="0">
            <a:spAutoFit/>
          </a:bodyPr>
          <a:lstStyle/>
          <a:p>
            <a:pPr indent="0"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材料二：“大包干，大包干，直来直去不拐弯，保证</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国家的</a:t>
            </a:r>
            <a:r>
              <a:rPr lang="zh-CN" altLang="en-US" sz="1590">
                <a:latin typeface="微软雅黑" panose="020B0503020204020204" charset="-122"/>
                <a:ea typeface="微软雅黑" panose="020B0503020204020204" charset="-122"/>
                <a:cs typeface="微软雅黑" panose="020B0503020204020204" charset="-122"/>
                <a:sym typeface="+mn-ea"/>
              </a:rPr>
              <a:t>，留足</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集体的</a:t>
            </a:r>
            <a:r>
              <a:rPr lang="zh-CN" altLang="en-US" sz="1590">
                <a:latin typeface="微软雅黑" panose="020B0503020204020204" charset="-122"/>
                <a:ea typeface="微软雅黑" panose="020B0503020204020204" charset="-122"/>
                <a:cs typeface="微软雅黑" panose="020B0503020204020204" charset="-122"/>
                <a:sym typeface="+mn-ea"/>
              </a:rPr>
              <a:t>，</a:t>
            </a:r>
          </a:p>
          <a:p>
            <a:pPr indent="0" fontAlgn="auto">
              <a:lnSpc>
                <a:spcPct val="150000"/>
              </a:lnSpc>
            </a:pPr>
            <a:r>
              <a:rPr lang="zh-CN" altLang="en-US" sz="1590">
                <a:latin typeface="微软雅黑" panose="020B0503020204020204" charset="-122"/>
                <a:ea typeface="微软雅黑" panose="020B0503020204020204" charset="-122"/>
                <a:cs typeface="微软雅黑" panose="020B0503020204020204" charset="-122"/>
                <a:sym typeface="+mn-ea"/>
              </a:rPr>
              <a:t>                剩下都是</a:t>
            </a:r>
            <a:r>
              <a:rPr lang="zh-CN" altLang="en-US" sz="1590">
                <a:solidFill>
                  <a:srgbClr val="FF0000"/>
                </a:solidFill>
                <a:latin typeface="微软雅黑" panose="020B0503020204020204" charset="-122"/>
                <a:ea typeface="微软雅黑" panose="020B0503020204020204" charset="-122"/>
                <a:cs typeface="微软雅黑" panose="020B0503020204020204" charset="-122"/>
                <a:sym typeface="+mn-ea"/>
              </a:rPr>
              <a:t>自己的</a:t>
            </a:r>
            <a:r>
              <a:rPr lang="zh-CN" altLang="en-US" sz="1590">
                <a:latin typeface="微软雅黑" panose="020B0503020204020204" charset="-122"/>
                <a:ea typeface="微软雅黑" panose="020B0503020204020204" charset="-122"/>
                <a:cs typeface="微软雅黑" panose="020B0503020204020204" charset="-122"/>
                <a:sym typeface="+mn-ea"/>
              </a:rPr>
              <a:t>。”              </a:t>
            </a:r>
          </a:p>
          <a:p>
            <a:pPr indent="0" fontAlgn="auto">
              <a:lnSpc>
                <a:spcPct val="150000"/>
              </a:lnSpc>
            </a:pPr>
            <a:r>
              <a:rPr lang="en-US" altLang="zh-CN" sz="1590">
                <a:latin typeface="微软雅黑" panose="020B0503020204020204" charset="-122"/>
                <a:ea typeface="微软雅黑" panose="020B0503020204020204" charset="-122"/>
                <a:cs typeface="微软雅黑" panose="020B0503020204020204" charset="-122"/>
                <a:sym typeface="+mn-ea"/>
              </a:rPr>
              <a:t>                                                —</a:t>
            </a:r>
            <a:r>
              <a:rPr lang="zh-CN" altLang="en-US" sz="1590">
                <a:latin typeface="微软雅黑" panose="020B0503020204020204" charset="-122"/>
                <a:ea typeface="微软雅黑" panose="020B0503020204020204" charset="-122"/>
                <a:cs typeface="微软雅黑" panose="020B0503020204020204" charset="-122"/>
                <a:sym typeface="+mn-ea"/>
              </a:rPr>
              <a:t>十一届三中全会后流传于农村的顺口溜</a:t>
            </a:r>
          </a:p>
          <a:p>
            <a:pPr indent="0" fontAlgn="auto">
              <a:lnSpc>
                <a:spcPct val="200000"/>
              </a:lnSpc>
            </a:pP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3" name="流程图: 资料带 2"/>
          <p:cNvSpPr/>
          <p:nvPr/>
        </p:nvSpPr>
        <p:spPr>
          <a:xfrm>
            <a:off x="5804978" y="1713116"/>
            <a:ext cx="1734033" cy="582716"/>
          </a:xfrm>
          <a:prstGeom prst="flowChartPunchedTape">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90">
                <a:solidFill>
                  <a:schemeClr val="tx1"/>
                </a:solidFill>
                <a:latin typeface="微软雅黑" panose="020B0503020204020204" charset="-122"/>
                <a:ea typeface="微软雅黑" panose="020B0503020204020204" charset="-122"/>
              </a:rPr>
              <a:t>出工不出力</a:t>
            </a:r>
          </a:p>
        </p:txBody>
      </p:sp>
      <p:cxnSp>
        <p:nvCxnSpPr>
          <p:cNvPr id="7" name="直接箭头连接符 6"/>
          <p:cNvCxnSpPr/>
          <p:nvPr/>
        </p:nvCxnSpPr>
        <p:spPr>
          <a:xfrm flipV="1">
            <a:off x="4515543" y="1941968"/>
            <a:ext cx="964808" cy="18147"/>
          </a:xfrm>
          <a:prstGeom prst="straightConnector1">
            <a:avLst/>
          </a:prstGeom>
          <a:ln w="28575" cmpd="sng">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8" name="流程图: 资料带 7"/>
          <p:cNvSpPr/>
          <p:nvPr/>
        </p:nvSpPr>
        <p:spPr>
          <a:xfrm>
            <a:off x="5872525" y="3783874"/>
            <a:ext cx="1854004" cy="566585"/>
          </a:xfrm>
          <a:prstGeom prst="flowChartPunchedTape">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90">
                <a:solidFill>
                  <a:schemeClr val="tx1"/>
                </a:solidFill>
                <a:latin typeface="微软雅黑" panose="020B0503020204020204" charset="-122"/>
                <a:ea typeface="微软雅黑" panose="020B0503020204020204" charset="-122"/>
              </a:rPr>
              <a:t>积极肯干</a:t>
            </a:r>
          </a:p>
        </p:txBody>
      </p:sp>
      <p:cxnSp>
        <p:nvCxnSpPr>
          <p:cNvPr id="9" name="直接箭头连接符 8"/>
          <p:cNvCxnSpPr/>
          <p:nvPr/>
        </p:nvCxnSpPr>
        <p:spPr>
          <a:xfrm flipV="1">
            <a:off x="4515543" y="3995588"/>
            <a:ext cx="1007151" cy="25204"/>
          </a:xfrm>
          <a:prstGeom prst="straightConnector1">
            <a:avLst/>
          </a:prstGeom>
          <a:ln w="28575" cmpd="sng">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54965" y="1583055"/>
            <a:ext cx="4305300" cy="583565"/>
          </a:xfrm>
          <a:prstGeom prst="rect">
            <a:avLst/>
          </a:prstGeom>
          <a:noFill/>
        </p:spPr>
        <p:txBody>
          <a:bodyPr wrap="square" rtlCol="0">
            <a:spAutoFit/>
          </a:bodyPr>
          <a:lstStyle/>
          <a:p>
            <a:pPr indent="0" algn="l" fontAlgn="auto">
              <a:lnSpc>
                <a:spcPct val="200000"/>
              </a:lnSpc>
            </a:pPr>
            <a:r>
              <a:rPr lang="zh-CN" altLang="en-US" sz="1600">
                <a:latin typeface="黑体" panose="02010609060101010101" pitchFamily="49" charset="-122"/>
                <a:ea typeface="黑体" panose="02010609060101010101" pitchFamily="49" charset="-122"/>
                <a:cs typeface="微软雅黑" panose="020B0503020204020204" charset="-122"/>
                <a:sym typeface="+mn-ea"/>
              </a:rPr>
              <a:t>材料反映了改革开放前农民的劳动态度？</a:t>
            </a:r>
            <a:endParaRPr lang="zh-CN" altLang="en-US" sz="1600">
              <a:latin typeface="黑体" panose="02010609060101010101" pitchFamily="49" charset="-122"/>
              <a:ea typeface="黑体" panose="02010609060101010101" pitchFamily="49" charset="-122"/>
            </a:endParaRPr>
          </a:p>
        </p:txBody>
      </p:sp>
      <p:sp>
        <p:nvSpPr>
          <p:cNvPr id="11" name="文本框 10"/>
          <p:cNvSpPr txBox="1"/>
          <p:nvPr/>
        </p:nvSpPr>
        <p:spPr>
          <a:xfrm>
            <a:off x="354965" y="3677285"/>
            <a:ext cx="4088765" cy="583565"/>
          </a:xfrm>
          <a:prstGeom prst="rect">
            <a:avLst/>
          </a:prstGeom>
          <a:noFill/>
        </p:spPr>
        <p:txBody>
          <a:bodyPr wrap="square" rtlCol="0">
            <a:spAutoFit/>
          </a:bodyPr>
          <a:lstStyle/>
          <a:p>
            <a:pPr indent="0" fontAlgn="auto">
              <a:lnSpc>
                <a:spcPct val="200000"/>
              </a:lnSpc>
            </a:pPr>
            <a:r>
              <a:rPr lang="zh-CN" altLang="en-US" sz="1600">
                <a:latin typeface="黑体" panose="02010609060101010101" pitchFamily="49" charset="-122"/>
                <a:ea typeface="黑体" panose="02010609060101010101" pitchFamily="49" charset="-122"/>
                <a:cs typeface="微软雅黑" panose="020B0503020204020204" charset="-122"/>
                <a:sym typeface="+mn-ea"/>
              </a:rPr>
              <a:t>材料反映了改革开放后农民的劳动态度？</a:t>
            </a:r>
            <a:endParaRPr lang="zh-CN" altLang="en-US" sz="1600">
              <a:latin typeface="黑体" panose="02010609060101010101" pitchFamily="49" charset="-122"/>
              <a:ea typeface="黑体" panose="02010609060101010101" pitchFamily="49" charset="-122"/>
            </a:endParaRPr>
          </a:p>
        </p:txBody>
      </p:sp>
      <p:sp>
        <p:nvSpPr>
          <p:cNvPr id="12" name="文本框 11"/>
          <p:cNvSpPr txBox="1"/>
          <p:nvPr/>
        </p:nvSpPr>
        <p:spPr>
          <a:xfrm>
            <a:off x="4328160" y="32385"/>
            <a:ext cx="2538730" cy="645160"/>
          </a:xfrm>
          <a:prstGeom prst="rect">
            <a:avLst/>
          </a:prstGeom>
          <a:solidFill>
            <a:schemeClr val="accent1">
              <a:lumMod val="50000"/>
            </a:schemeClr>
          </a:solidFill>
          <a:ln w="38100">
            <a:solidFill>
              <a:schemeClr val="accent1">
                <a:lumMod val="50000"/>
              </a:schemeClr>
            </a:solidFill>
          </a:ln>
        </p:spPr>
        <p:txBody>
          <a:bodyPr wrap="square" rtlCol="0">
            <a:spAutoFit/>
          </a:bodyPr>
          <a:lstStyle/>
          <a:p>
            <a:r>
              <a:rPr lang="zh-CN" altLang="zh-CN">
                <a:solidFill>
                  <a:srgbClr val="FFFF00"/>
                </a:solidFill>
                <a:latin typeface="黑体" panose="02010609060101010101" pitchFamily="49" charset="-122"/>
                <a:ea typeface="黑体" panose="02010609060101010101" pitchFamily="49" charset="-122"/>
              </a:rPr>
              <a:t>调动农民的生产积极性，促进农村经济的发展</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10" grpId="0"/>
      <p:bldP spid="11" grpId="0"/>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6" name="图片 5" descr="W020200302573095434079"/>
          <p:cNvPicPr>
            <a:picLocks noChangeAspect="1"/>
          </p:cNvPicPr>
          <p:nvPr/>
        </p:nvPicPr>
        <p:blipFill>
          <a:blip r:embed="rId3"/>
          <a:stretch>
            <a:fillRect/>
          </a:stretch>
        </p:blipFill>
        <p:spPr>
          <a:xfrm>
            <a:off x="170180" y="52705"/>
            <a:ext cx="4532630" cy="5038725"/>
          </a:xfrm>
          <a:prstGeom prst="rect">
            <a:avLst/>
          </a:prstGeom>
        </p:spPr>
      </p:pic>
      <p:pic>
        <p:nvPicPr>
          <p:cNvPr id="7" name="图片 6" descr="28402266_162507926082_2"/>
          <p:cNvPicPr>
            <a:picLocks noChangeAspect="1"/>
          </p:cNvPicPr>
          <p:nvPr/>
        </p:nvPicPr>
        <p:blipFill>
          <a:blip r:embed="rId4"/>
          <a:stretch>
            <a:fillRect/>
          </a:stretch>
        </p:blipFill>
        <p:spPr>
          <a:xfrm>
            <a:off x="4791710" y="52705"/>
            <a:ext cx="4077970" cy="5038725"/>
          </a:xfrm>
          <a:prstGeom prst="rect">
            <a:avLst/>
          </a:prstGeom>
        </p:spPr>
      </p:pic>
    </p:spTree>
  </p:cSld>
  <p:clrMapOvr>
    <a:masterClrMapping/>
  </p:clrMapOvr>
  <p:transition>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52226" name="图片 5" descr="4.jpeg"/>
          <p:cNvPicPr>
            <a:picLocks noChangeAspect="1"/>
          </p:cNvPicPr>
          <p:nvPr/>
        </p:nvPicPr>
        <p:blipFill>
          <a:blip r:embed="rId3"/>
          <a:srcRect b="8541"/>
          <a:stretch>
            <a:fillRect/>
          </a:stretch>
        </p:blipFill>
        <p:spPr>
          <a:xfrm>
            <a:off x="295910" y="1160780"/>
            <a:ext cx="7874000" cy="3724275"/>
          </a:xfrm>
          <a:prstGeom prst="rect">
            <a:avLst/>
          </a:prstGeom>
          <a:noFill/>
          <a:ln w="9525">
            <a:noFill/>
          </a:ln>
        </p:spPr>
      </p:pic>
      <p:sp>
        <p:nvSpPr>
          <p:cNvPr id="12" name="文本框 11"/>
          <p:cNvSpPr txBox="1"/>
          <p:nvPr/>
        </p:nvSpPr>
        <p:spPr>
          <a:xfrm>
            <a:off x="4110990" y="263525"/>
            <a:ext cx="3909060" cy="645160"/>
          </a:xfrm>
          <a:prstGeom prst="rect">
            <a:avLst/>
          </a:prstGeom>
          <a:solidFill>
            <a:schemeClr val="accent1">
              <a:lumMod val="50000"/>
            </a:schemeClr>
          </a:solidFill>
          <a:ln w="38100">
            <a:solidFill>
              <a:schemeClr val="accent1">
                <a:lumMod val="50000"/>
              </a:schemeClr>
            </a:solidFill>
          </a:ln>
        </p:spPr>
        <p:txBody>
          <a:bodyPr wrap="square" rtlCol="0">
            <a:spAutoFit/>
          </a:bodyPr>
          <a:lstStyle/>
          <a:p>
            <a:r>
              <a:rPr lang="zh-CN" altLang="zh-CN">
                <a:solidFill>
                  <a:schemeClr val="bg1"/>
                </a:solidFill>
                <a:latin typeface="黑体" panose="02010609060101010101" pitchFamily="49" charset="-122"/>
                <a:ea typeface="黑体" panose="02010609060101010101" pitchFamily="49" charset="-122"/>
              </a:rPr>
              <a:t>农村乡镇企业</a:t>
            </a:r>
            <a:r>
              <a:rPr lang="zh-CN" altLang="zh-CN">
                <a:solidFill>
                  <a:srgbClr val="FFFF00"/>
                </a:solidFill>
                <a:latin typeface="黑体" panose="02010609060101010101" pitchFamily="49" charset="-122"/>
                <a:ea typeface="黑体" panose="02010609060101010101" pitchFamily="49" charset="-122"/>
              </a:rPr>
              <a:t>迅速发展，为农民致富和实现现代化开辟了一条新路。</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2" name="文本框 1"/>
          <p:cNvSpPr txBox="1"/>
          <p:nvPr/>
        </p:nvSpPr>
        <p:spPr>
          <a:xfrm>
            <a:off x="117065" y="207565"/>
            <a:ext cx="4625340" cy="335280"/>
          </a:xfrm>
          <a:prstGeom prst="rect">
            <a:avLst/>
          </a:prstGeom>
          <a:solidFill>
            <a:schemeClr val="accent1">
              <a:lumMod val="50000"/>
            </a:schemeClr>
          </a:solidFill>
          <a:ln>
            <a:solidFill>
              <a:schemeClr val="accent1">
                <a:lumMod val="50000"/>
              </a:schemeClr>
            </a:solidFill>
          </a:ln>
        </p:spPr>
        <p:txBody>
          <a:bodyPr wrap="none" rtlCol="0" anchor="t">
            <a:spAutoFit/>
          </a:bodyPr>
          <a:lstStyle/>
          <a:p>
            <a:pPr algn="l"/>
            <a:r>
              <a:rPr lang="zh-CN" altLang="en-US" sz="1590" dirty="0">
                <a:solidFill>
                  <a:srgbClr val="FFFF00"/>
                </a:solidFill>
                <a:latin typeface="微软雅黑" panose="020B0503020204020204" charset="-122"/>
                <a:ea typeface="微软雅黑" panose="020B0503020204020204" charset="-122"/>
                <a:cs typeface="微软雅黑" panose="020B0503020204020204" charset="-122"/>
                <a:sym typeface="方正北魏楷书简体" panose="03000509000000000000" charset="-122"/>
              </a:rPr>
              <a:t>中华人民共和国成立以来四次农村生产关系的调整</a:t>
            </a:r>
          </a:p>
        </p:txBody>
      </p:sp>
      <p:graphicFrame>
        <p:nvGraphicFramePr>
          <p:cNvPr id="3" name="表格 2"/>
          <p:cNvGraphicFramePr/>
          <p:nvPr>
            <p:custDataLst>
              <p:tags r:id="rId1"/>
            </p:custDataLst>
          </p:nvPr>
        </p:nvGraphicFramePr>
        <p:xfrm>
          <a:off x="374015" y="690880"/>
          <a:ext cx="8596630" cy="4325620"/>
        </p:xfrm>
        <a:graphic>
          <a:graphicData uri="http://schemas.openxmlformats.org/drawingml/2006/table">
            <a:tbl>
              <a:tblPr firstRow="1" bandRow="1">
                <a:tableStyleId>{5C22544A-7EE6-4342-B048-85BDC9FD1C3A}</a:tableStyleId>
              </a:tblPr>
              <a:tblGrid>
                <a:gridCol w="1156335">
                  <a:extLst>
                    <a:ext uri="{9D8B030D-6E8A-4147-A177-3AD203B41FA5}">
                      <a16:colId xmlns:a16="http://schemas.microsoft.com/office/drawing/2014/main" val="20000"/>
                    </a:ext>
                  </a:extLst>
                </a:gridCol>
                <a:gridCol w="234569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3646805">
                  <a:extLst>
                    <a:ext uri="{9D8B030D-6E8A-4147-A177-3AD203B41FA5}">
                      <a16:colId xmlns:a16="http://schemas.microsoft.com/office/drawing/2014/main" val="20003"/>
                    </a:ext>
                  </a:extLst>
                </a:gridCol>
              </a:tblGrid>
              <a:tr h="554355">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70" b="0">
                          <a:solidFill>
                            <a:schemeClr val="tx1"/>
                          </a:solidFill>
                          <a:latin typeface="微软雅黑" panose="020B0503020204020204" charset="-122"/>
                          <a:ea typeface="微软雅黑" panose="020B0503020204020204" charset="-122"/>
                        </a:rPr>
                        <a:t>背     景</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微软雅黑" panose="020B0503020204020204" charset="-122"/>
                          <a:ea typeface="微软雅黑" panose="020B0503020204020204" charset="-122"/>
                        </a:rPr>
                        <a:t>土地所有制形式</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70" b="0">
                          <a:solidFill>
                            <a:schemeClr val="tx1"/>
                          </a:solidFill>
                          <a:latin typeface="微软雅黑" panose="020B0503020204020204" charset="-122"/>
                          <a:ea typeface="微软雅黑" panose="020B0503020204020204" charset="-122"/>
                        </a:rPr>
                        <a:t>影     响</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0"/>
                  </a:ext>
                </a:extLst>
              </a:tr>
              <a:tr h="1015365">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封建土地所有制阻碍了农村经济和国家社会的发展</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废除了封建土地所有制，农民成为土地的主人，政治经济上翻了身解放了生产力，为农业生产的发展开辟了道路。</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72517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分散、落后的小农经济无法满足国家工业化建设的需要</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进一步调动了劳动者的生产积极性，进一步提高了农业生产水平。</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r h="72517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经验不足，急于求成，忽视了客观的经济规律</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急于求成，忽视客观经济规律，严重挫伤了生产者的积极性，国民经济发展严重困难，</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3"/>
                  </a:ext>
                </a:extLst>
              </a:tr>
              <a:tr h="1305560">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cs typeface="黑体" panose="02010609060101010101" pitchFamily="49" charset="-122"/>
                        </a:rPr>
                        <a:t>“文化大革命”结束，党中央正确总结合作化和人民公社化的经验教训，作出了进行经济体制改革的决定</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p>
                      <a:pPr>
                        <a:lnSpc>
                          <a:spcPct val="150000"/>
                        </a:lnSpc>
                        <a:buNone/>
                      </a:pPr>
                      <a:endParaRPr lang="zh-CN" altLang="en-US" sz="1270" b="0">
                        <a:solidFill>
                          <a:schemeClr val="tx1"/>
                        </a:solidFill>
                        <a:latin typeface="微软雅黑" panose="020B0503020204020204" charset="-122"/>
                        <a:ea typeface="微软雅黑" panose="020B0503020204020204" charset="-122"/>
                        <a:sym typeface="+mn-ea"/>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nSpc>
                          <a:spcPct val="150000"/>
                        </a:lnSpc>
                        <a:buNone/>
                      </a:pPr>
                      <a:r>
                        <a:rPr lang="zh-CN" altLang="en-US" sz="1270" b="0">
                          <a:solidFill>
                            <a:schemeClr val="tx1"/>
                          </a:solidFill>
                          <a:latin typeface="黑体" panose="02010609060101010101" pitchFamily="49" charset="-122"/>
                          <a:ea typeface="黑体" panose="02010609060101010101" pitchFamily="49" charset="-122"/>
                        </a:rPr>
                        <a:t>激发了农民的劳动热情，极大地调动了农民的生产积极性，推动了农业生产的发展</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4"/>
                  </a:ext>
                </a:extLst>
              </a:tr>
            </a:tbl>
          </a:graphicData>
        </a:graphic>
      </p:graphicFrame>
      <p:sp>
        <p:nvSpPr>
          <p:cNvPr id="10" name="文本框 9"/>
          <p:cNvSpPr txBox="1"/>
          <p:nvPr/>
        </p:nvSpPr>
        <p:spPr>
          <a:xfrm>
            <a:off x="507365" y="1550035"/>
            <a:ext cx="980440" cy="306705"/>
          </a:xfrm>
          <a:prstGeom prst="rect">
            <a:avLst/>
          </a:prstGeom>
          <a:solidFill>
            <a:schemeClr val="accent1">
              <a:lumMod val="50000"/>
            </a:schemeClr>
          </a:solidFill>
        </p:spPr>
        <p:txBody>
          <a:bodyPr wrap="square" rtlCol="0">
            <a:spAutoFit/>
          </a:bodyPr>
          <a:lstStyle/>
          <a:p>
            <a:r>
              <a:rPr lang="zh-CN" altLang="zh-CN" sz="1400">
                <a:solidFill>
                  <a:srgbClr val="FFFF00"/>
                </a:solidFill>
                <a:latin typeface="黑体" panose="02010609060101010101" pitchFamily="49" charset="-122"/>
                <a:ea typeface="黑体" panose="02010609060101010101" pitchFamily="49" charset="-122"/>
              </a:rPr>
              <a:t>土地改革</a:t>
            </a:r>
          </a:p>
        </p:txBody>
      </p:sp>
      <p:sp>
        <p:nvSpPr>
          <p:cNvPr id="11" name="文本框 10"/>
          <p:cNvSpPr txBox="1"/>
          <p:nvPr/>
        </p:nvSpPr>
        <p:spPr>
          <a:xfrm>
            <a:off x="407670" y="2452370"/>
            <a:ext cx="1082040" cy="41402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农业合作社</a:t>
            </a:r>
          </a:p>
        </p:txBody>
      </p:sp>
      <p:sp>
        <p:nvSpPr>
          <p:cNvPr id="12" name="文本框 11"/>
          <p:cNvSpPr txBox="1"/>
          <p:nvPr/>
        </p:nvSpPr>
        <p:spPr>
          <a:xfrm>
            <a:off x="407670" y="3227705"/>
            <a:ext cx="1080000"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人民公社化</a:t>
            </a:r>
          </a:p>
        </p:txBody>
      </p:sp>
      <p:sp>
        <p:nvSpPr>
          <p:cNvPr id="13" name="文本框 12"/>
          <p:cNvSpPr txBox="1"/>
          <p:nvPr/>
        </p:nvSpPr>
        <p:spPr>
          <a:xfrm>
            <a:off x="409575" y="3965575"/>
            <a:ext cx="1080000" cy="72000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家庭联产承包责任制</a:t>
            </a:r>
          </a:p>
        </p:txBody>
      </p:sp>
      <p:sp>
        <p:nvSpPr>
          <p:cNvPr id="14" name="文本框 13"/>
          <p:cNvSpPr txBox="1"/>
          <p:nvPr/>
        </p:nvSpPr>
        <p:spPr>
          <a:xfrm>
            <a:off x="4058920" y="1496695"/>
            <a:ext cx="1183005" cy="414020"/>
          </a:xfrm>
          <a:prstGeom prst="rect">
            <a:avLst/>
          </a:prstGeom>
          <a:solidFill>
            <a:schemeClr val="accent1">
              <a:lumMod val="50000"/>
            </a:schemeClr>
          </a:solidFill>
        </p:spPr>
        <p:txBody>
          <a:bodyPr wrap="square" rtlCol="0">
            <a:spAutoFit/>
          </a:bodyPr>
          <a:lstStyle/>
          <a:p>
            <a:pPr>
              <a:lnSpc>
                <a:spcPct val="150000"/>
              </a:lnSpc>
              <a:buNone/>
            </a:pPr>
            <a:r>
              <a:rPr lang="zh-CN" altLang="en-US" sz="1400">
                <a:solidFill>
                  <a:srgbClr val="FFFF00"/>
                </a:solidFill>
                <a:latin typeface="黑体" panose="02010609060101010101" pitchFamily="49" charset="-122"/>
                <a:ea typeface="黑体" panose="02010609060101010101" pitchFamily="49" charset="-122"/>
                <a:sym typeface="+mn-ea"/>
              </a:rPr>
              <a:t>土地私有制</a:t>
            </a:r>
          </a:p>
        </p:txBody>
      </p:sp>
      <p:sp>
        <p:nvSpPr>
          <p:cNvPr id="15" name="文本框 14"/>
          <p:cNvSpPr txBox="1"/>
          <p:nvPr/>
        </p:nvSpPr>
        <p:spPr>
          <a:xfrm>
            <a:off x="4058920" y="2506345"/>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
        <p:nvSpPr>
          <p:cNvPr id="16" name="文本框 15"/>
          <p:cNvSpPr txBox="1"/>
          <p:nvPr/>
        </p:nvSpPr>
        <p:spPr>
          <a:xfrm>
            <a:off x="4043680" y="3227705"/>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
        <p:nvSpPr>
          <p:cNvPr id="17" name="文本框 16"/>
          <p:cNvSpPr txBox="1"/>
          <p:nvPr/>
        </p:nvSpPr>
        <p:spPr>
          <a:xfrm>
            <a:off x="4043680" y="4090670"/>
            <a:ext cx="1167765" cy="306705"/>
          </a:xfrm>
          <a:prstGeom prst="rect">
            <a:avLst/>
          </a:prstGeom>
          <a:solidFill>
            <a:schemeClr val="accent1">
              <a:lumMod val="50000"/>
            </a:schemeClr>
          </a:solid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sym typeface="+mn-ea"/>
              </a:rPr>
              <a:t>土地公有制</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ppt_x"/>
                                          </p:val>
                                        </p:tav>
                                        <p:tav tm="100000">
                                          <p:val>
                                            <p:strVal val="#ppt_x"/>
                                          </p:val>
                                        </p:tav>
                                      </p:tavLst>
                                    </p:anim>
                                    <p:anim calcmode="lin" valueType="num">
                                      <p:cBhvr additive="base">
                                        <p:cTn id="42" dur="500" fill="hold"/>
                                        <p:tgtEl>
                                          <p:spTgt spid="1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ppt_x"/>
                                          </p:val>
                                        </p:tav>
                                        <p:tav tm="100000">
                                          <p:val>
                                            <p:strVal val="#ppt_x"/>
                                          </p:val>
                                        </p:tav>
                                      </p:tavLst>
                                    </p:anim>
                                    <p:anim calcmode="lin" valueType="num">
                                      <p:cBhvr additive="base">
                                        <p:cTn id="4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254476" y="12110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14" name="图片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465" y="626110"/>
            <a:ext cx="3530600" cy="4300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4373245" y="581660"/>
            <a:ext cx="2097405" cy="460375"/>
          </a:xfrm>
          <a:prstGeom prst="rect">
            <a:avLst/>
          </a:prstGeom>
          <a:solidFill>
            <a:schemeClr val="accent1">
              <a:lumMod val="50000"/>
            </a:schemeClr>
          </a:solidFill>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增强企业活力</a:t>
            </a:r>
          </a:p>
        </p:txBody>
      </p:sp>
      <p:sp>
        <p:nvSpPr>
          <p:cNvPr id="3" name="文本框 2"/>
          <p:cNvSpPr txBox="1"/>
          <p:nvPr/>
        </p:nvSpPr>
        <p:spPr>
          <a:xfrm>
            <a:off x="4237990" y="1388745"/>
            <a:ext cx="4074160" cy="92202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企业有了经营自主权，大大调动了企业、职工的积极性，城乡出现了经济大发展的崭新局面</a:t>
            </a:r>
          </a:p>
        </p:txBody>
      </p:sp>
      <p:cxnSp>
        <p:nvCxnSpPr>
          <p:cNvPr id="7" name="直接连接符 6"/>
          <p:cNvCxnSpPr/>
          <p:nvPr/>
        </p:nvCxnSpPr>
        <p:spPr>
          <a:xfrm flipV="1">
            <a:off x="375285" y="4548505"/>
            <a:ext cx="3114040" cy="76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427355" y="4839970"/>
            <a:ext cx="3114040" cy="76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524510" y="2870835"/>
            <a:ext cx="1841500" cy="1460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471170" y="3129915"/>
            <a:ext cx="2950210" cy="1079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375285" y="3408045"/>
            <a:ext cx="852170" cy="254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4237990" y="2948305"/>
            <a:ext cx="4074160" cy="645160"/>
          </a:xfrm>
          <a:prstGeom prst="rect">
            <a:avLst/>
          </a:prstGeom>
          <a:solidFill>
            <a:schemeClr val="accent1">
              <a:lumMod val="50000"/>
            </a:schemeClr>
          </a:solidFill>
        </p:spPr>
        <p:txBody>
          <a:bodyPr wrap="square" rtlCol="0">
            <a:spAutoFit/>
          </a:bodyPr>
          <a:lstStyle/>
          <a:p>
            <a:r>
              <a:rPr lang="en-US" altLang="zh-CN">
                <a:solidFill>
                  <a:srgbClr val="FFFF00"/>
                </a:solidFill>
                <a:latin typeface="黑体" panose="02010609060101010101" pitchFamily="49" charset="-122"/>
                <a:ea typeface="黑体" panose="02010609060101010101" pitchFamily="49" charset="-122"/>
              </a:rPr>
              <a:t>1992</a:t>
            </a:r>
            <a:r>
              <a:rPr lang="zh-CN" altLang="en-US">
                <a:solidFill>
                  <a:srgbClr val="FFFF00"/>
                </a:solidFill>
                <a:latin typeface="黑体" panose="02010609060101010101" pitchFamily="49" charset="-122"/>
                <a:ea typeface="黑体" panose="02010609060101010101" pitchFamily="49" charset="-122"/>
              </a:rPr>
              <a:t>年，中共十四大明确建立社会主义市场经济体制</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additive="base">
                                        <p:cTn id="37" dur="500" fill="hold"/>
                                        <p:tgtEl>
                                          <p:spTgt spid="3"/>
                                        </p:tgtEl>
                                        <p:attrNameLst>
                                          <p:attrName>ppt_x</p:attrName>
                                        </p:attrNameLst>
                                      </p:cBhvr>
                                      <p:tavLst>
                                        <p:tav tm="0">
                                          <p:val>
                                            <p:strVal val="#ppt_x"/>
                                          </p:val>
                                        </p:tav>
                                        <p:tav tm="100000">
                                          <p:val>
                                            <p:strVal val="#ppt_x"/>
                                          </p:val>
                                        </p:tav>
                                      </p:tavLst>
                                    </p:anim>
                                    <p:anim calcmode="lin" valueType="num">
                                      <p:cBhvr additive="base">
                                        <p:cTn id="3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ldLvl="0" animBg="1"/>
      <p:bldP spid="12"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06546" y="8300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4" name="图片 3" descr="IMG_20200320_151144"/>
          <p:cNvPicPr>
            <a:picLocks noChangeAspect="1"/>
          </p:cNvPicPr>
          <p:nvPr/>
        </p:nvPicPr>
        <p:blipFill>
          <a:blip r:embed="rId3"/>
          <a:srcRect l="27000" t="8777" b="8141"/>
          <a:stretch>
            <a:fillRect/>
          </a:stretch>
        </p:blipFill>
        <p:spPr>
          <a:xfrm rot="5400000">
            <a:off x="1628775" y="482600"/>
            <a:ext cx="4917440" cy="4198620"/>
          </a:xfrm>
          <a:prstGeom prst="rect">
            <a:avLst/>
          </a:prstGeom>
        </p:spPr>
      </p:pic>
      <p:pic>
        <p:nvPicPr>
          <p:cNvPr id="7"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2624455"/>
            <a:ext cx="681990" cy="447040"/>
          </a:xfrm>
          <a:prstGeom prst="rect">
            <a:avLst/>
          </a:prstGeom>
          <a:noFill/>
          <a:ln w="9525">
            <a:noFill/>
          </a:ln>
        </p:spPr>
      </p:pic>
      <p:pic>
        <p:nvPicPr>
          <p:cNvPr id="8"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3896995"/>
            <a:ext cx="681990" cy="447040"/>
          </a:xfrm>
          <a:prstGeom prst="rect">
            <a:avLst/>
          </a:prstGeom>
          <a:noFill/>
          <a:ln w="9525">
            <a:noFill/>
          </a:ln>
        </p:spPr>
      </p:pic>
      <p:pic>
        <p:nvPicPr>
          <p:cNvPr id="9" name="Picture 2" descr="https://p1.ssl.qhimgs1.com/sdr/400__/t01bb9e3556ba180f0b.png"/>
          <p:cNvPicPr>
            <a:picLocks noChangeAspect="1"/>
          </p:cNvPicPr>
          <p:nvPr/>
        </p:nvPicPr>
        <p:blipFill>
          <a:blip r:embed="rId4">
            <a:clrChange>
              <a:clrFrom>
                <a:srgbClr val="FFFFFF"/>
              </a:clrFrom>
              <a:clrTo>
                <a:srgbClr val="FFFFFF">
                  <a:alpha val="0"/>
                </a:srgbClr>
              </a:clrTo>
            </a:clrChange>
          </a:blip>
          <a:stretch>
            <a:fillRect/>
          </a:stretch>
        </p:blipFill>
        <p:spPr>
          <a:xfrm>
            <a:off x="5280025" y="4257675"/>
            <a:ext cx="681990" cy="447040"/>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3"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upRigh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3"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trips(upRigh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3"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strips(upRigh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grpSp>
        <p:nvGrpSpPr>
          <p:cNvPr id="4" name="组合 3"/>
          <p:cNvGrpSpPr/>
          <p:nvPr/>
        </p:nvGrpSpPr>
        <p:grpSpPr>
          <a:xfrm>
            <a:off x="409575" y="1581785"/>
            <a:ext cx="3211195" cy="2195462"/>
            <a:chOff x="825" y="1847"/>
            <a:chExt cx="4655" cy="5581"/>
          </a:xfrm>
        </p:grpSpPr>
        <p:pic>
          <p:nvPicPr>
            <p:cNvPr id="2" name="图片 1" descr="u=2113544198,259159113&amp;fm=26&amp;gp=0"/>
            <p:cNvPicPr>
              <a:picLocks noChangeAspect="1"/>
            </p:cNvPicPr>
            <p:nvPr/>
          </p:nvPicPr>
          <p:blipFill>
            <a:blip r:embed="rId3"/>
            <a:srcRect l="5628" t="2013" b="27101"/>
            <a:stretch>
              <a:fillRect/>
            </a:stretch>
          </p:blipFill>
          <p:spPr>
            <a:xfrm>
              <a:off x="825" y="1847"/>
              <a:ext cx="4655" cy="4707"/>
            </a:xfrm>
            <a:prstGeom prst="rect">
              <a:avLst/>
            </a:prstGeom>
          </p:spPr>
        </p:pic>
        <p:sp>
          <p:nvSpPr>
            <p:cNvPr id="10" name="文本框 9"/>
            <p:cNvSpPr txBox="1"/>
            <p:nvPr/>
          </p:nvSpPr>
          <p:spPr>
            <a:xfrm>
              <a:off x="1131" y="6648"/>
              <a:ext cx="4347" cy="780"/>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图一：购物用的粮票</a:t>
              </a:r>
            </a:p>
          </p:txBody>
        </p:sp>
      </p:grpSp>
      <p:sp>
        <p:nvSpPr>
          <p:cNvPr id="12" name="文本框 11"/>
          <p:cNvSpPr txBox="1"/>
          <p:nvPr/>
        </p:nvSpPr>
        <p:spPr>
          <a:xfrm>
            <a:off x="2719070" y="554355"/>
            <a:ext cx="4076700" cy="398780"/>
          </a:xfrm>
          <a:prstGeom prst="rect">
            <a:avLst/>
          </a:prstGeom>
          <a:solidFill>
            <a:schemeClr val="accent1">
              <a:lumMod val="50000"/>
            </a:schemeClr>
          </a:solidFill>
        </p:spPr>
        <p:txBody>
          <a:bodyPr wrap="square" rtlCol="0">
            <a:spAutoFit/>
          </a:bodyPr>
          <a:lstStyle/>
          <a:p>
            <a:r>
              <a:rPr lang="en-US" altLang="zh-CN" sz="2000">
                <a:solidFill>
                  <a:srgbClr val="FFFF00"/>
                </a:solidFill>
                <a:latin typeface="黑体" panose="02010609060101010101" pitchFamily="49" charset="-122"/>
                <a:ea typeface="黑体" panose="02010609060101010101" pitchFamily="49" charset="-122"/>
                <a:cs typeface="黑体" panose="02010609060101010101" pitchFamily="49" charset="-122"/>
              </a:rPr>
              <a:t>1992</a:t>
            </a:r>
            <a:r>
              <a:rPr lang="zh-CN" altLang="en-US" sz="2000">
                <a:solidFill>
                  <a:srgbClr val="FFFF00"/>
                </a:solidFill>
                <a:latin typeface="黑体" panose="02010609060101010101" pitchFamily="49" charset="-122"/>
                <a:ea typeface="黑体" panose="02010609060101010101" pitchFamily="49" charset="-122"/>
                <a:cs typeface="黑体" panose="02010609060101010101" pitchFamily="49" charset="-122"/>
              </a:rPr>
              <a:t>年</a:t>
            </a:r>
            <a:r>
              <a:rPr lang="zh-CN" altLang="zh-CN" sz="2000">
                <a:solidFill>
                  <a:srgbClr val="FFFF00"/>
                </a:solidFill>
                <a:latin typeface="黑体" panose="02010609060101010101" pitchFamily="49" charset="-122"/>
                <a:ea typeface="黑体" panose="02010609060101010101" pitchFamily="49" charset="-122"/>
                <a:cs typeface="黑体" panose="02010609060101010101" pitchFamily="49" charset="-122"/>
              </a:rPr>
              <a:t>建立社会主义市场经济体制</a:t>
            </a:r>
          </a:p>
        </p:txBody>
      </p:sp>
      <p:grpSp>
        <p:nvGrpSpPr>
          <p:cNvPr id="8" name="组合 7"/>
          <p:cNvGrpSpPr/>
          <p:nvPr/>
        </p:nvGrpSpPr>
        <p:grpSpPr>
          <a:xfrm>
            <a:off x="4225290" y="1525270"/>
            <a:ext cx="3522345" cy="2270317"/>
            <a:chOff x="5223" y="1261"/>
            <a:chExt cx="4797" cy="3820"/>
          </a:xfrm>
        </p:grpSpPr>
        <p:pic>
          <p:nvPicPr>
            <p:cNvPr id="3" name="图片 40"/>
            <p:cNvPicPr>
              <a:picLocks noChangeAspect="1"/>
            </p:cNvPicPr>
            <p:nvPr/>
          </p:nvPicPr>
          <p:blipFill>
            <a:blip r:embed="rId4"/>
            <a:srcRect b="10035"/>
            <a:stretch>
              <a:fillRect/>
            </a:stretch>
          </p:blipFill>
          <p:spPr>
            <a:xfrm>
              <a:off x="5223" y="1261"/>
              <a:ext cx="4797" cy="3305"/>
            </a:xfrm>
            <a:prstGeom prst="rect">
              <a:avLst/>
            </a:prstGeom>
            <a:noFill/>
            <a:ln w="9525">
              <a:noFill/>
            </a:ln>
          </p:spPr>
        </p:pic>
        <p:sp>
          <p:nvSpPr>
            <p:cNvPr id="7" name="文本框 6"/>
            <p:cNvSpPr txBox="1"/>
            <p:nvPr/>
          </p:nvSpPr>
          <p:spPr>
            <a:xfrm>
              <a:off x="5677" y="4565"/>
              <a:ext cx="3978" cy="516"/>
            </a:xfrm>
            <a:prstGeom prst="rect">
              <a:avLst/>
            </a:prstGeom>
            <a:noFill/>
          </p:spPr>
          <p:txBody>
            <a:bodyPr wrap="square" rtlCol="0">
              <a:spAutoFit/>
            </a:bodyPr>
            <a:lstStyle/>
            <a:p>
              <a:r>
                <a:rPr lang="zh-CN" altLang="en-US" sz="1400">
                  <a:latin typeface="黑体" panose="02010609060101010101" pitchFamily="49" charset="-122"/>
                  <a:ea typeface="黑体" panose="02010609060101010101" pitchFamily="49" charset="-122"/>
                </a:rPr>
                <a:t>图二：超市里琳琅满目的商品</a:t>
              </a:r>
            </a:p>
          </p:txBody>
        </p:sp>
      </p:grpSp>
      <p:sp>
        <p:nvSpPr>
          <p:cNvPr id="100" name="文本框 99"/>
          <p:cNvSpPr txBox="1"/>
          <p:nvPr/>
        </p:nvSpPr>
        <p:spPr>
          <a:xfrm>
            <a:off x="409575" y="635635"/>
            <a:ext cx="6251575" cy="260350"/>
          </a:xfrm>
          <a:prstGeom prst="rect">
            <a:avLst/>
          </a:prstGeom>
          <a:noFill/>
          <a:ln w="9525">
            <a:noFill/>
          </a:ln>
        </p:spPr>
        <p:txBody>
          <a:bodyPr wrap="square">
            <a:spAutoFit/>
          </a:bodyPr>
          <a:lstStyle/>
          <a:p>
            <a:pPr indent="0"/>
            <a:r>
              <a:rPr lang="en-US" sz="1100" b="0">
                <a:latin typeface="宋体" panose="02010600030101010101" pitchFamily="2" charset="-122"/>
              </a:rPr>
              <a:t> </a:t>
            </a:r>
            <a:endParaRPr lang="zh-CN" altLang="en-US"/>
          </a:p>
        </p:txBody>
      </p:sp>
      <p:sp>
        <p:nvSpPr>
          <p:cNvPr id="14" name="TextBox 9"/>
          <p:cNvSpPr txBox="1"/>
          <p:nvPr/>
        </p:nvSpPr>
        <p:spPr>
          <a:xfrm>
            <a:off x="213201" y="2849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46576" y="3230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3" name="图片 41"/>
          <p:cNvPicPr>
            <a:picLocks noChangeAspect="1"/>
          </p:cNvPicPr>
          <p:nvPr/>
        </p:nvPicPr>
        <p:blipFill>
          <a:blip r:embed="rId3"/>
          <a:stretch>
            <a:fillRect/>
          </a:stretch>
        </p:blipFill>
        <p:spPr>
          <a:xfrm>
            <a:off x="409575" y="1604645"/>
            <a:ext cx="3853815" cy="3215640"/>
          </a:xfrm>
          <a:prstGeom prst="rect">
            <a:avLst/>
          </a:prstGeom>
          <a:noFill/>
          <a:ln w="9525">
            <a:noFill/>
          </a:ln>
        </p:spPr>
      </p:pic>
      <p:pic>
        <p:nvPicPr>
          <p:cNvPr id="2" name="图片 42"/>
          <p:cNvPicPr>
            <a:picLocks noChangeAspect="1"/>
          </p:cNvPicPr>
          <p:nvPr/>
        </p:nvPicPr>
        <p:blipFill>
          <a:blip r:embed="rId4"/>
          <a:stretch>
            <a:fillRect/>
          </a:stretch>
        </p:blipFill>
        <p:spPr>
          <a:xfrm>
            <a:off x="4326255" y="1019175"/>
            <a:ext cx="2472055" cy="3719195"/>
          </a:xfrm>
          <a:prstGeom prst="rect">
            <a:avLst/>
          </a:prstGeom>
          <a:noFill/>
          <a:ln w="9525">
            <a:noFill/>
          </a:ln>
        </p:spPr>
      </p:pic>
      <p:sp>
        <p:nvSpPr>
          <p:cNvPr id="4" name="文本框 3"/>
          <p:cNvSpPr txBox="1"/>
          <p:nvPr/>
        </p:nvSpPr>
        <p:spPr>
          <a:xfrm>
            <a:off x="6993890" y="302260"/>
            <a:ext cx="1206500" cy="368300"/>
          </a:xfrm>
          <a:prstGeom prst="rect">
            <a:avLst/>
          </a:prstGeom>
          <a:solidFill>
            <a:schemeClr val="accent1">
              <a:lumMod val="50000"/>
            </a:schemeClr>
          </a:solidFill>
        </p:spPr>
        <p:txBody>
          <a:bodyPr wrap="square" rtlCol="0">
            <a:spAutoFit/>
          </a:bodyPr>
          <a:lstStyle/>
          <a:p>
            <a:r>
              <a:rPr lang="zh-CN" altLang="zh-CN">
                <a:solidFill>
                  <a:srgbClr val="FFFF00"/>
                </a:solidFill>
              </a:rPr>
              <a:t>经济特区</a:t>
            </a:r>
          </a:p>
        </p:txBody>
      </p:sp>
      <p:sp>
        <p:nvSpPr>
          <p:cNvPr id="7" name="文本框 6"/>
          <p:cNvSpPr txBox="1"/>
          <p:nvPr/>
        </p:nvSpPr>
        <p:spPr>
          <a:xfrm>
            <a:off x="7061200" y="1019175"/>
            <a:ext cx="915035" cy="368300"/>
          </a:xfrm>
          <a:prstGeom prst="rect">
            <a:avLst/>
          </a:prstGeom>
          <a:solidFill>
            <a:schemeClr val="accent1">
              <a:lumMod val="50000"/>
            </a:schemeClr>
          </a:solidFill>
        </p:spPr>
        <p:txBody>
          <a:bodyPr wrap="square" rtlCol="0">
            <a:spAutoFit/>
          </a:bodyPr>
          <a:lstStyle/>
          <a:p>
            <a:r>
              <a:rPr lang="en-US" altLang="zh-CN">
                <a:solidFill>
                  <a:srgbClr val="FFFF00"/>
                </a:solidFill>
              </a:rPr>
              <a:t>“</a:t>
            </a:r>
            <a:r>
              <a:rPr lang="zh-CN" altLang="en-US">
                <a:solidFill>
                  <a:srgbClr val="FFFF00"/>
                </a:solidFill>
              </a:rPr>
              <a:t>窗口</a:t>
            </a:r>
            <a:r>
              <a:rPr lang="en-US" altLang="zh-CN">
                <a:solidFill>
                  <a:srgbClr val="FFFF00"/>
                </a:solidFill>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96716" y="15856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9" name="图片 8" descr="IMG_20200320_153509"/>
          <p:cNvPicPr>
            <a:picLocks noChangeAspect="1"/>
          </p:cNvPicPr>
          <p:nvPr/>
        </p:nvPicPr>
        <p:blipFill>
          <a:blip r:embed="rId3"/>
          <a:srcRect l="15576" t="9392" b="3501"/>
          <a:stretch>
            <a:fillRect/>
          </a:stretch>
        </p:blipFill>
        <p:spPr>
          <a:xfrm rot="5400000">
            <a:off x="1462405" y="855345"/>
            <a:ext cx="4621530" cy="3576955"/>
          </a:xfrm>
          <a:prstGeom prst="rect">
            <a:avLst/>
          </a:prstGeom>
        </p:spPr>
      </p:pic>
      <p:sp>
        <p:nvSpPr>
          <p:cNvPr id="10" name="圆角矩形 9"/>
          <p:cNvSpPr/>
          <p:nvPr/>
        </p:nvSpPr>
        <p:spPr>
          <a:xfrm>
            <a:off x="2899410" y="1889760"/>
            <a:ext cx="1138555" cy="30099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圆角矩形 10"/>
          <p:cNvSpPr/>
          <p:nvPr/>
        </p:nvSpPr>
        <p:spPr>
          <a:xfrm>
            <a:off x="4187825" y="1889760"/>
            <a:ext cx="974090" cy="26797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圆角矩形 11"/>
          <p:cNvSpPr/>
          <p:nvPr/>
        </p:nvSpPr>
        <p:spPr>
          <a:xfrm>
            <a:off x="2247900" y="2157730"/>
            <a:ext cx="942975" cy="27114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圆角矩形 12"/>
          <p:cNvSpPr/>
          <p:nvPr/>
        </p:nvSpPr>
        <p:spPr>
          <a:xfrm>
            <a:off x="3804285" y="2191385"/>
            <a:ext cx="1357630" cy="224790"/>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5750560" y="1111250"/>
            <a:ext cx="2756535" cy="92202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引进外资、先进技术和管理经验，推动国内改革，扩大对外经济交流</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425291" y="9506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13" name="文本框 12"/>
          <p:cNvSpPr txBox="1"/>
          <p:nvPr/>
        </p:nvSpPr>
        <p:spPr>
          <a:xfrm>
            <a:off x="3923754" y="434771"/>
            <a:ext cx="4827064"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经济特区</a:t>
            </a:r>
            <a:r>
              <a:rPr lang="en-US" altLang="zh-CN" sz="1590">
                <a:latin typeface="微软雅黑" panose="020B0503020204020204" charset="-122"/>
                <a:ea typeface="微软雅黑" panose="020B0503020204020204" charset="-122"/>
                <a:cs typeface="微软雅黑" panose="020B0503020204020204" charset="-122"/>
              </a:rPr>
              <a:t>——1980</a:t>
            </a:r>
            <a:r>
              <a:rPr lang="zh-CN" altLang="en-US" sz="1590">
                <a:latin typeface="微软雅黑" panose="020B0503020204020204" charset="-122"/>
                <a:ea typeface="微软雅黑" panose="020B0503020204020204" charset="-122"/>
                <a:cs typeface="微软雅黑" panose="020B0503020204020204" charset="-122"/>
              </a:rPr>
              <a:t>年正式确立深圳、珠海、汕头、厦门为经济特区，1988年</a:t>
            </a:r>
            <a:r>
              <a:rPr lang="zh-CN" altLang="en-US" sz="1590">
                <a:latin typeface="微软雅黑" panose="020B0503020204020204" charset="-122"/>
                <a:ea typeface="微软雅黑" panose="020B0503020204020204" charset="-122"/>
                <a:cs typeface="微软雅黑" panose="020B0503020204020204" charset="-122"/>
                <a:sym typeface="+mn-ea"/>
              </a:rPr>
              <a:t>确立</a:t>
            </a:r>
            <a:r>
              <a:rPr lang="zh-CN" altLang="en-US" sz="1590">
                <a:latin typeface="微软雅黑" panose="020B0503020204020204" charset="-122"/>
                <a:ea typeface="微软雅黑" panose="020B0503020204020204" charset="-122"/>
                <a:cs typeface="微软雅黑" panose="020B0503020204020204" charset="-122"/>
              </a:rPr>
              <a:t>海南岛</a:t>
            </a:r>
            <a:r>
              <a:rPr lang="zh-CN" altLang="en-US" sz="1590">
                <a:latin typeface="微软雅黑" panose="020B0503020204020204" charset="-122"/>
                <a:ea typeface="微软雅黑" panose="020B0503020204020204" charset="-122"/>
                <a:cs typeface="微软雅黑" panose="020B0503020204020204" charset="-122"/>
                <a:sym typeface="+mn-ea"/>
              </a:rPr>
              <a:t>经济特区</a:t>
            </a:r>
            <a:endParaRPr lang="zh-CN" altLang="en-US" sz="1590">
              <a:latin typeface="微软雅黑" panose="020B0503020204020204" charset="-122"/>
              <a:ea typeface="微软雅黑" panose="020B0503020204020204" charset="-122"/>
              <a:cs typeface="微软雅黑" panose="020B0503020204020204" charset="-122"/>
            </a:endParaRPr>
          </a:p>
        </p:txBody>
      </p:sp>
      <p:sp>
        <p:nvSpPr>
          <p:cNvPr id="18" name="文本框 17"/>
          <p:cNvSpPr txBox="1"/>
          <p:nvPr/>
        </p:nvSpPr>
        <p:spPr>
          <a:xfrm>
            <a:off x="3974162" y="1678839"/>
            <a:ext cx="4757501"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沿海开放城市</a:t>
            </a:r>
            <a:r>
              <a:rPr lang="en-US" altLang="zh-CN" sz="1590">
                <a:latin typeface="微软雅黑" panose="020B0503020204020204" charset="-122"/>
                <a:ea typeface="微软雅黑" panose="020B0503020204020204" charset="-122"/>
                <a:cs typeface="微软雅黑" panose="020B0503020204020204" charset="-122"/>
              </a:rPr>
              <a:t>——1984</a:t>
            </a:r>
            <a:r>
              <a:rPr lang="zh-CN" altLang="en-US" sz="1590">
                <a:latin typeface="微软雅黑" panose="020B0503020204020204" charset="-122"/>
                <a:ea typeface="微软雅黑" panose="020B0503020204020204" charset="-122"/>
                <a:cs typeface="微软雅黑" panose="020B0503020204020204" charset="-122"/>
              </a:rPr>
              <a:t>年国家进一步开放</a:t>
            </a:r>
            <a:r>
              <a:rPr lang="en-US" altLang="zh-CN" sz="1590">
                <a:latin typeface="微软雅黑" panose="020B0503020204020204" charset="-122"/>
                <a:ea typeface="微软雅黑" panose="020B0503020204020204" charset="-122"/>
                <a:cs typeface="微软雅黑" panose="020B0503020204020204" charset="-122"/>
              </a:rPr>
              <a:t>14</a:t>
            </a:r>
            <a:r>
              <a:rPr lang="zh-CN" altLang="en-US" sz="1590">
                <a:latin typeface="微软雅黑" panose="020B0503020204020204" charset="-122"/>
                <a:ea typeface="微软雅黑" panose="020B0503020204020204" charset="-122"/>
                <a:cs typeface="微软雅黑" panose="020B0503020204020204" charset="-122"/>
              </a:rPr>
              <a:t>个沿海城市</a:t>
            </a:r>
          </a:p>
        </p:txBody>
      </p:sp>
      <p:sp>
        <p:nvSpPr>
          <p:cNvPr id="19" name="文本框 18"/>
          <p:cNvSpPr txBox="1"/>
          <p:nvPr/>
        </p:nvSpPr>
        <p:spPr>
          <a:xfrm>
            <a:off x="3974162" y="2718251"/>
            <a:ext cx="4775648" cy="824865"/>
          </a:xfrm>
          <a:prstGeom prst="rect">
            <a:avLst/>
          </a:prstGeom>
          <a:noFill/>
        </p:spPr>
        <p:txBody>
          <a:bodyPr wrap="square" rtlCol="0">
            <a:spAutoFit/>
          </a:bodyPr>
          <a:lstStyle/>
          <a:p>
            <a:pPr fontAlgn="auto">
              <a:lnSpc>
                <a:spcPct val="150000"/>
              </a:lnSpc>
            </a:pPr>
            <a:r>
              <a:rPr lang="zh-CN" sz="1590">
                <a:solidFill>
                  <a:srgbClr val="FF0000"/>
                </a:solidFill>
                <a:latin typeface="微软雅黑" panose="020B0503020204020204" charset="-122"/>
                <a:ea typeface="微软雅黑" panose="020B0503020204020204" charset="-122"/>
                <a:cs typeface="微软雅黑" panose="020B0503020204020204" charset="-122"/>
              </a:rPr>
              <a:t>沿海经济开放区</a:t>
            </a:r>
            <a:r>
              <a:rPr lang="en-US" altLang="zh-CN" sz="1590">
                <a:latin typeface="微软雅黑" panose="020B0503020204020204" charset="-122"/>
                <a:ea typeface="微软雅黑" panose="020B0503020204020204" charset="-122"/>
                <a:cs typeface="微软雅黑" panose="020B0503020204020204" charset="-122"/>
              </a:rPr>
              <a:t>——1985</a:t>
            </a:r>
            <a:r>
              <a:rPr lang="zh-CN" altLang="en-US" sz="1590">
                <a:latin typeface="微软雅黑" panose="020B0503020204020204" charset="-122"/>
                <a:ea typeface="微软雅黑" panose="020B0503020204020204" charset="-122"/>
                <a:cs typeface="微软雅黑" panose="020B0503020204020204" charset="-122"/>
              </a:rPr>
              <a:t>年把长江三角洲、珠江三角洲、闽东南地区、环渤海地区作为沿海经济区</a:t>
            </a:r>
          </a:p>
        </p:txBody>
      </p:sp>
      <p:sp>
        <p:nvSpPr>
          <p:cNvPr id="20" name="文本框 19"/>
          <p:cNvSpPr txBox="1"/>
          <p:nvPr/>
        </p:nvSpPr>
        <p:spPr>
          <a:xfrm>
            <a:off x="8021919" y="1164678"/>
            <a:ext cx="709744" cy="530860"/>
          </a:xfrm>
          <a:prstGeom prst="rect">
            <a:avLst/>
          </a:prstGeom>
          <a:noFill/>
        </p:spPr>
        <p:txBody>
          <a:bodyPr wrap="square" rtlCol="0">
            <a:spAutoFit/>
          </a:bodyPr>
          <a:lstStyle/>
          <a:p>
            <a:r>
              <a:rPr lang="zh-CN" altLang="en-US" sz="2860">
                <a:solidFill>
                  <a:srgbClr val="FF0000"/>
                </a:solidFill>
              </a:rPr>
              <a:t>点</a:t>
            </a:r>
          </a:p>
        </p:txBody>
      </p:sp>
      <p:sp>
        <p:nvSpPr>
          <p:cNvPr id="21" name="文本框 20"/>
          <p:cNvSpPr txBox="1"/>
          <p:nvPr/>
        </p:nvSpPr>
        <p:spPr>
          <a:xfrm>
            <a:off x="8053172" y="2169812"/>
            <a:ext cx="516177" cy="530860"/>
          </a:xfrm>
          <a:prstGeom prst="rect">
            <a:avLst/>
          </a:prstGeom>
          <a:noFill/>
        </p:spPr>
        <p:txBody>
          <a:bodyPr wrap="square" rtlCol="0">
            <a:spAutoFit/>
          </a:bodyPr>
          <a:lstStyle/>
          <a:p>
            <a:r>
              <a:rPr lang="zh-CN" altLang="en-US" sz="2860">
                <a:solidFill>
                  <a:srgbClr val="FF0000"/>
                </a:solidFill>
              </a:rPr>
              <a:t>线</a:t>
            </a:r>
          </a:p>
        </p:txBody>
      </p:sp>
      <p:sp>
        <p:nvSpPr>
          <p:cNvPr id="22" name="文本框 21"/>
          <p:cNvSpPr txBox="1"/>
          <p:nvPr/>
        </p:nvSpPr>
        <p:spPr>
          <a:xfrm>
            <a:off x="7991675" y="3596357"/>
            <a:ext cx="739989" cy="530860"/>
          </a:xfrm>
          <a:prstGeom prst="rect">
            <a:avLst/>
          </a:prstGeom>
          <a:noFill/>
        </p:spPr>
        <p:txBody>
          <a:bodyPr wrap="square" rtlCol="0">
            <a:spAutoFit/>
          </a:bodyPr>
          <a:lstStyle/>
          <a:p>
            <a:r>
              <a:rPr lang="zh-CN" altLang="en-US" sz="2860">
                <a:solidFill>
                  <a:srgbClr val="FF0000"/>
                </a:solidFill>
              </a:rPr>
              <a:t>面</a:t>
            </a:r>
          </a:p>
        </p:txBody>
      </p:sp>
      <p:sp>
        <p:nvSpPr>
          <p:cNvPr id="4" name="下箭头 3"/>
          <p:cNvSpPr/>
          <p:nvPr/>
        </p:nvSpPr>
        <p:spPr>
          <a:xfrm>
            <a:off x="6520771" y="2483350"/>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7" name="下箭头 6"/>
          <p:cNvSpPr/>
          <p:nvPr/>
        </p:nvSpPr>
        <p:spPr>
          <a:xfrm>
            <a:off x="6630660" y="3596357"/>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8" name="文本框 7"/>
          <p:cNvSpPr txBox="1"/>
          <p:nvPr/>
        </p:nvSpPr>
        <p:spPr>
          <a:xfrm>
            <a:off x="4004407" y="3998612"/>
            <a:ext cx="4018521" cy="335280"/>
          </a:xfrm>
          <a:prstGeom prst="rect">
            <a:avLst/>
          </a:prstGeom>
          <a:noFill/>
        </p:spPr>
        <p:txBody>
          <a:bodyPr wrap="square" rtlCol="0">
            <a:spAutoFit/>
          </a:bodyPr>
          <a:lstStyle/>
          <a:p>
            <a:r>
              <a:rPr lang="zh-CN" altLang="en-US" sz="1590">
                <a:solidFill>
                  <a:srgbClr val="FF0000"/>
                </a:solidFill>
                <a:latin typeface="微软雅黑" panose="020B0503020204020204" charset="-122"/>
                <a:ea typeface="微软雅黑" panose="020B0503020204020204" charset="-122"/>
                <a:cs typeface="微软雅黑" panose="020B0503020204020204" charset="-122"/>
              </a:rPr>
              <a:t>内 地</a:t>
            </a:r>
            <a:r>
              <a:rPr lang="en-US" altLang="zh-CN" sz="1590">
                <a:latin typeface="微软雅黑" panose="020B0503020204020204" charset="-122"/>
                <a:ea typeface="微软雅黑" panose="020B0503020204020204" charset="-122"/>
                <a:cs typeface="微软雅黑" panose="020B0503020204020204" charset="-122"/>
                <a:sym typeface="+mn-ea"/>
              </a:rPr>
              <a:t>——</a:t>
            </a:r>
            <a:r>
              <a:rPr lang="zh-CN" altLang="en-US" sz="1590">
                <a:solidFill>
                  <a:schemeClr val="tx1"/>
                </a:solidFill>
                <a:latin typeface="微软雅黑" panose="020B0503020204020204" charset="-122"/>
                <a:ea typeface="微软雅黑" panose="020B0503020204020204" charset="-122"/>
                <a:cs typeface="微软雅黑" panose="020B0503020204020204" charset="-122"/>
              </a:rPr>
              <a:t>省会城市和边境城市</a:t>
            </a:r>
          </a:p>
        </p:txBody>
      </p:sp>
      <p:sp>
        <p:nvSpPr>
          <p:cNvPr id="23" name="文本框 22"/>
          <p:cNvSpPr txBox="1"/>
          <p:nvPr/>
        </p:nvSpPr>
        <p:spPr>
          <a:xfrm>
            <a:off x="4037676" y="4466398"/>
            <a:ext cx="4642571" cy="384810"/>
          </a:xfrm>
          <a:prstGeom prst="rect">
            <a:avLst/>
          </a:prstGeom>
          <a:solidFill>
            <a:srgbClr val="E2DCBD"/>
          </a:solidFill>
        </p:spPr>
        <p:txBody>
          <a:bodyPr wrap="square" rtlCol="0">
            <a:spAutoFit/>
          </a:bodyPr>
          <a:lstStyle/>
          <a:p>
            <a:r>
              <a:rPr lang="zh-CN" altLang="en-US" sz="1905">
                <a:solidFill>
                  <a:srgbClr val="C00000"/>
                </a:solidFill>
                <a:latin typeface="微软雅黑" panose="020B0503020204020204" charset="-122"/>
                <a:ea typeface="微软雅黑" panose="020B0503020204020204" charset="-122"/>
              </a:rPr>
              <a:t>开放格局：全方位、多层次、宽领域</a:t>
            </a:r>
          </a:p>
        </p:txBody>
      </p:sp>
      <p:sp>
        <p:nvSpPr>
          <p:cNvPr id="26" name="下箭头 25"/>
          <p:cNvSpPr/>
          <p:nvPr/>
        </p:nvSpPr>
        <p:spPr>
          <a:xfrm>
            <a:off x="6501616" y="1407644"/>
            <a:ext cx="285309" cy="271195"/>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grpSp>
        <p:nvGrpSpPr>
          <p:cNvPr id="28" name="组合 27"/>
          <p:cNvGrpSpPr/>
          <p:nvPr/>
        </p:nvGrpSpPr>
        <p:grpSpPr>
          <a:xfrm>
            <a:off x="417378" y="555750"/>
            <a:ext cx="3349103" cy="4496388"/>
            <a:chOff x="515" y="182"/>
            <a:chExt cx="3322" cy="4460"/>
          </a:xfrm>
        </p:grpSpPr>
        <p:pic>
          <p:nvPicPr>
            <p:cNvPr id="9" name="图片 8" descr="2345_image_file_copy_1 (3)"/>
            <p:cNvPicPr>
              <a:picLocks noChangeAspect="1"/>
            </p:cNvPicPr>
            <p:nvPr/>
          </p:nvPicPr>
          <p:blipFill>
            <a:blip r:embed="rId3"/>
            <a:stretch>
              <a:fillRect/>
            </a:stretch>
          </p:blipFill>
          <p:spPr>
            <a:xfrm>
              <a:off x="552" y="623"/>
              <a:ext cx="3285" cy="3917"/>
            </a:xfrm>
            <a:prstGeom prst="rect">
              <a:avLst/>
            </a:prstGeom>
          </p:spPr>
        </p:pic>
        <p:sp>
          <p:nvSpPr>
            <p:cNvPr id="10" name="爆炸形 1 9"/>
            <p:cNvSpPr/>
            <p:nvPr/>
          </p:nvSpPr>
          <p:spPr>
            <a:xfrm>
              <a:off x="1297" y="3773"/>
              <a:ext cx="479" cy="285"/>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1" name="爆炸形 1 10"/>
            <p:cNvSpPr/>
            <p:nvPr/>
          </p:nvSpPr>
          <p:spPr>
            <a:xfrm>
              <a:off x="1997" y="3680"/>
              <a:ext cx="395" cy="286"/>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2" name="爆炸形 1 11"/>
            <p:cNvSpPr/>
            <p:nvPr/>
          </p:nvSpPr>
          <p:spPr>
            <a:xfrm>
              <a:off x="2216" y="3472"/>
              <a:ext cx="404" cy="364"/>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4" name="爆炸形 1 13"/>
            <p:cNvSpPr/>
            <p:nvPr/>
          </p:nvSpPr>
          <p:spPr>
            <a:xfrm>
              <a:off x="864" y="4247"/>
              <a:ext cx="585" cy="395"/>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5" name="横卷形 14"/>
            <p:cNvSpPr/>
            <p:nvPr/>
          </p:nvSpPr>
          <p:spPr>
            <a:xfrm>
              <a:off x="2792" y="2308"/>
              <a:ext cx="687" cy="327"/>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6" name="横卷形 15"/>
            <p:cNvSpPr/>
            <p:nvPr/>
          </p:nvSpPr>
          <p:spPr>
            <a:xfrm>
              <a:off x="1662" y="4058"/>
              <a:ext cx="730" cy="310"/>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17" name="横卷形 16"/>
            <p:cNvSpPr/>
            <p:nvPr/>
          </p:nvSpPr>
          <p:spPr>
            <a:xfrm>
              <a:off x="1572" y="2977"/>
              <a:ext cx="697" cy="370"/>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4" name="横卷形 23"/>
            <p:cNvSpPr/>
            <p:nvPr/>
          </p:nvSpPr>
          <p:spPr>
            <a:xfrm>
              <a:off x="2577" y="1450"/>
              <a:ext cx="680" cy="285"/>
            </a:xfrm>
            <a:prstGeom prst="horizontalScroll">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5" name="任意多边形 24"/>
            <p:cNvSpPr/>
            <p:nvPr/>
          </p:nvSpPr>
          <p:spPr>
            <a:xfrm>
              <a:off x="1167" y="1142"/>
              <a:ext cx="1547" cy="2957"/>
            </a:xfrm>
            <a:custGeom>
              <a:avLst/>
              <a:gdLst>
                <a:gd name="connisteX0" fmla="*/ 1141095 w 1234040"/>
                <a:gd name="connsiteY0" fmla="*/ 240866 h 2265381"/>
                <a:gd name="connisteX1" fmla="*/ 1177925 w 1234040"/>
                <a:gd name="connsiteY1" fmla="*/ 176731 h 2265381"/>
                <a:gd name="connisteX2" fmla="*/ 1191895 w 1234040"/>
                <a:gd name="connsiteY2" fmla="*/ 111961 h 2265381"/>
                <a:gd name="connisteX3" fmla="*/ 1210310 w 1234040"/>
                <a:gd name="connsiteY3" fmla="*/ 47191 h 2265381"/>
                <a:gd name="connisteX4" fmla="*/ 1141095 w 1234040"/>
                <a:gd name="connsiteY4" fmla="*/ 5281 h 2265381"/>
                <a:gd name="connisteX5" fmla="*/ 1076325 w 1234040"/>
                <a:gd name="connsiteY5" fmla="*/ 5281 h 2265381"/>
                <a:gd name="connisteX6" fmla="*/ 1011555 w 1234040"/>
                <a:gd name="connsiteY6" fmla="*/ 33221 h 2265381"/>
                <a:gd name="connisteX7" fmla="*/ 983615 w 1234040"/>
                <a:gd name="connsiteY7" fmla="*/ 102436 h 2265381"/>
                <a:gd name="connisteX8" fmla="*/ 928370 w 1234040"/>
                <a:gd name="connsiteY8" fmla="*/ 167206 h 2265381"/>
                <a:gd name="connisteX9" fmla="*/ 863600 w 1234040"/>
                <a:gd name="connsiteY9" fmla="*/ 208481 h 2265381"/>
                <a:gd name="connisteX10" fmla="*/ 798830 w 1234040"/>
                <a:gd name="connsiteY10" fmla="*/ 245946 h 2265381"/>
                <a:gd name="connisteX11" fmla="*/ 771525 w 1234040"/>
                <a:gd name="connsiteY11" fmla="*/ 310081 h 2265381"/>
                <a:gd name="connisteX12" fmla="*/ 789940 w 1234040"/>
                <a:gd name="connsiteY12" fmla="*/ 374851 h 2265381"/>
                <a:gd name="connisteX13" fmla="*/ 859155 w 1234040"/>
                <a:gd name="connsiteY13" fmla="*/ 402791 h 2265381"/>
                <a:gd name="connisteX14" fmla="*/ 909955 w 1234040"/>
                <a:gd name="connsiteY14" fmla="*/ 467561 h 2265381"/>
                <a:gd name="connisteX15" fmla="*/ 974725 w 1234040"/>
                <a:gd name="connsiteY15" fmla="*/ 490421 h 2265381"/>
                <a:gd name="connisteX16" fmla="*/ 1039495 w 1234040"/>
                <a:gd name="connsiteY16" fmla="*/ 449146 h 2265381"/>
                <a:gd name="connisteX17" fmla="*/ 1103630 w 1234040"/>
                <a:gd name="connsiteY17" fmla="*/ 425651 h 2265381"/>
                <a:gd name="connisteX18" fmla="*/ 1090295 w 1234040"/>
                <a:gd name="connsiteY18" fmla="*/ 490421 h 2265381"/>
                <a:gd name="connisteX19" fmla="*/ 1052830 w 1234040"/>
                <a:gd name="connsiteY19" fmla="*/ 555191 h 2265381"/>
                <a:gd name="connisteX20" fmla="*/ 1011555 w 1234040"/>
                <a:gd name="connsiteY20" fmla="*/ 619961 h 2265381"/>
                <a:gd name="connisteX21" fmla="*/ 970280 w 1234040"/>
                <a:gd name="connsiteY21" fmla="*/ 684731 h 2265381"/>
                <a:gd name="connisteX22" fmla="*/ 960755 w 1234040"/>
                <a:gd name="connsiteY22" fmla="*/ 748866 h 2265381"/>
                <a:gd name="connisteX23" fmla="*/ 1025525 w 1234040"/>
                <a:gd name="connsiteY23" fmla="*/ 799666 h 2265381"/>
                <a:gd name="connisteX24" fmla="*/ 1085215 w 1234040"/>
                <a:gd name="connsiteY24" fmla="*/ 864436 h 2265381"/>
                <a:gd name="connisteX25" fmla="*/ 1099185 w 1234040"/>
                <a:gd name="connsiteY25" fmla="*/ 929206 h 2265381"/>
                <a:gd name="connisteX26" fmla="*/ 1117600 w 1234040"/>
                <a:gd name="connsiteY26" fmla="*/ 993976 h 2265381"/>
                <a:gd name="connisteX27" fmla="*/ 1168400 w 1234040"/>
                <a:gd name="connsiteY27" fmla="*/ 1058746 h 2265381"/>
                <a:gd name="connisteX28" fmla="*/ 1191895 w 1234040"/>
                <a:gd name="connsiteY28" fmla="*/ 1123516 h 2265381"/>
                <a:gd name="connisteX29" fmla="*/ 1127125 w 1234040"/>
                <a:gd name="connsiteY29" fmla="*/ 1174316 h 2265381"/>
                <a:gd name="connisteX30" fmla="*/ 1076325 w 1234040"/>
                <a:gd name="connsiteY30" fmla="*/ 1238451 h 2265381"/>
                <a:gd name="connisteX31" fmla="*/ 1145540 w 1234040"/>
                <a:gd name="connsiteY31" fmla="*/ 1257501 h 2265381"/>
                <a:gd name="connisteX32" fmla="*/ 1210310 w 1234040"/>
                <a:gd name="connsiteY32" fmla="*/ 1257501 h 2265381"/>
                <a:gd name="connisteX33" fmla="*/ 1233170 w 1234040"/>
                <a:gd name="connsiteY33" fmla="*/ 1321636 h 2265381"/>
                <a:gd name="connisteX34" fmla="*/ 1191895 w 1234040"/>
                <a:gd name="connsiteY34" fmla="*/ 1386406 h 2265381"/>
                <a:gd name="connisteX35" fmla="*/ 1149985 w 1234040"/>
                <a:gd name="connsiteY35" fmla="*/ 1451176 h 2265381"/>
                <a:gd name="connisteX36" fmla="*/ 1103630 w 1234040"/>
                <a:gd name="connsiteY36" fmla="*/ 1515946 h 2265381"/>
                <a:gd name="connisteX37" fmla="*/ 1071880 w 1234040"/>
                <a:gd name="connsiteY37" fmla="*/ 1580716 h 2265381"/>
                <a:gd name="connisteX38" fmla="*/ 1043940 w 1234040"/>
                <a:gd name="connsiteY38" fmla="*/ 1645486 h 2265381"/>
                <a:gd name="connisteX39" fmla="*/ 1029970 w 1234040"/>
                <a:gd name="connsiteY39" fmla="*/ 1709621 h 2265381"/>
                <a:gd name="connisteX40" fmla="*/ 988695 w 1234040"/>
                <a:gd name="connsiteY40" fmla="*/ 1774391 h 2265381"/>
                <a:gd name="connisteX41" fmla="*/ 923925 w 1234040"/>
                <a:gd name="connsiteY41" fmla="*/ 1839161 h 2265381"/>
                <a:gd name="connisteX42" fmla="*/ 863600 w 1234040"/>
                <a:gd name="connsiteY42" fmla="*/ 1903931 h 2265381"/>
                <a:gd name="connisteX43" fmla="*/ 798830 w 1234040"/>
                <a:gd name="connsiteY43" fmla="*/ 1954731 h 2265381"/>
                <a:gd name="connisteX44" fmla="*/ 734695 w 1234040"/>
                <a:gd name="connsiteY44" fmla="*/ 1996006 h 2265381"/>
                <a:gd name="connisteX45" fmla="*/ 669925 w 1234040"/>
                <a:gd name="connsiteY45" fmla="*/ 1987116 h 2265381"/>
                <a:gd name="connisteX46" fmla="*/ 605155 w 1234040"/>
                <a:gd name="connsiteY46" fmla="*/ 1982036 h 2265381"/>
                <a:gd name="connisteX47" fmla="*/ 535940 w 1234040"/>
                <a:gd name="connsiteY47" fmla="*/ 1991561 h 2265381"/>
                <a:gd name="connisteX48" fmla="*/ 471170 w 1234040"/>
                <a:gd name="connsiteY48" fmla="*/ 2032836 h 2265381"/>
                <a:gd name="connisteX49" fmla="*/ 401955 w 1234040"/>
                <a:gd name="connsiteY49" fmla="*/ 2056331 h 2265381"/>
                <a:gd name="connisteX50" fmla="*/ 332740 w 1234040"/>
                <a:gd name="connsiteY50" fmla="*/ 2097606 h 2265381"/>
                <a:gd name="connisteX51" fmla="*/ 267970 w 1234040"/>
                <a:gd name="connsiteY51" fmla="*/ 2143961 h 2265381"/>
                <a:gd name="connisteX52" fmla="*/ 194310 w 1234040"/>
                <a:gd name="connsiteY52" fmla="*/ 2208731 h 2265381"/>
                <a:gd name="connisteX53" fmla="*/ 129540 w 1234040"/>
                <a:gd name="connsiteY53" fmla="*/ 2263976 h 2265381"/>
                <a:gd name="connisteX54" fmla="*/ 64770 w 1234040"/>
                <a:gd name="connsiteY54" fmla="*/ 2241116 h 2265381"/>
                <a:gd name="connisteX55" fmla="*/ 0 w 1234040"/>
                <a:gd name="connsiteY55" fmla="*/ 2199206 h 226538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Lst>
              <a:rect l="l" t="t" r="r" b="b"/>
              <a:pathLst>
                <a:path w="1234041" h="2265381">
                  <a:moveTo>
                    <a:pt x="1141095" y="240866"/>
                  </a:moveTo>
                  <a:cubicBezTo>
                    <a:pt x="1148080" y="229436"/>
                    <a:pt x="1167765" y="202766"/>
                    <a:pt x="1177925" y="176731"/>
                  </a:cubicBezTo>
                  <a:cubicBezTo>
                    <a:pt x="1188085" y="150696"/>
                    <a:pt x="1185545" y="137996"/>
                    <a:pt x="1191895" y="111961"/>
                  </a:cubicBezTo>
                  <a:cubicBezTo>
                    <a:pt x="1198245" y="85926"/>
                    <a:pt x="1220470" y="68781"/>
                    <a:pt x="1210310" y="47191"/>
                  </a:cubicBezTo>
                  <a:cubicBezTo>
                    <a:pt x="1200150" y="25601"/>
                    <a:pt x="1167765" y="13536"/>
                    <a:pt x="1141095" y="5281"/>
                  </a:cubicBezTo>
                  <a:cubicBezTo>
                    <a:pt x="1114425" y="-2974"/>
                    <a:pt x="1102360" y="-434"/>
                    <a:pt x="1076325" y="5281"/>
                  </a:cubicBezTo>
                  <a:cubicBezTo>
                    <a:pt x="1050290" y="10996"/>
                    <a:pt x="1029970" y="13536"/>
                    <a:pt x="1011555" y="33221"/>
                  </a:cubicBezTo>
                  <a:cubicBezTo>
                    <a:pt x="993140" y="52906"/>
                    <a:pt x="1000125" y="75766"/>
                    <a:pt x="983615" y="102436"/>
                  </a:cubicBezTo>
                  <a:cubicBezTo>
                    <a:pt x="967105" y="129106"/>
                    <a:pt x="952500" y="146251"/>
                    <a:pt x="928370" y="167206"/>
                  </a:cubicBezTo>
                  <a:cubicBezTo>
                    <a:pt x="904240" y="188161"/>
                    <a:pt x="889635" y="192606"/>
                    <a:pt x="863600" y="208481"/>
                  </a:cubicBezTo>
                  <a:cubicBezTo>
                    <a:pt x="837565" y="224356"/>
                    <a:pt x="817245" y="225626"/>
                    <a:pt x="798830" y="245946"/>
                  </a:cubicBezTo>
                  <a:cubicBezTo>
                    <a:pt x="780415" y="266266"/>
                    <a:pt x="773430" y="284046"/>
                    <a:pt x="771525" y="310081"/>
                  </a:cubicBezTo>
                  <a:cubicBezTo>
                    <a:pt x="769620" y="336116"/>
                    <a:pt x="772160" y="356436"/>
                    <a:pt x="789940" y="374851"/>
                  </a:cubicBezTo>
                  <a:cubicBezTo>
                    <a:pt x="807720" y="393266"/>
                    <a:pt x="835025" y="384376"/>
                    <a:pt x="859155" y="402791"/>
                  </a:cubicBezTo>
                  <a:cubicBezTo>
                    <a:pt x="883285" y="421206"/>
                    <a:pt x="887095" y="449781"/>
                    <a:pt x="909955" y="467561"/>
                  </a:cubicBezTo>
                  <a:cubicBezTo>
                    <a:pt x="932815" y="485341"/>
                    <a:pt x="948690" y="494231"/>
                    <a:pt x="974725" y="490421"/>
                  </a:cubicBezTo>
                  <a:cubicBezTo>
                    <a:pt x="1000760" y="486611"/>
                    <a:pt x="1013460" y="461846"/>
                    <a:pt x="1039495" y="449146"/>
                  </a:cubicBezTo>
                  <a:cubicBezTo>
                    <a:pt x="1065530" y="436446"/>
                    <a:pt x="1093470" y="417396"/>
                    <a:pt x="1103630" y="425651"/>
                  </a:cubicBezTo>
                  <a:cubicBezTo>
                    <a:pt x="1113790" y="433906"/>
                    <a:pt x="1100455" y="464386"/>
                    <a:pt x="1090295" y="490421"/>
                  </a:cubicBezTo>
                  <a:cubicBezTo>
                    <a:pt x="1080135" y="516456"/>
                    <a:pt x="1068705" y="529156"/>
                    <a:pt x="1052830" y="555191"/>
                  </a:cubicBezTo>
                  <a:cubicBezTo>
                    <a:pt x="1036955" y="581226"/>
                    <a:pt x="1028065" y="593926"/>
                    <a:pt x="1011555" y="619961"/>
                  </a:cubicBezTo>
                  <a:cubicBezTo>
                    <a:pt x="995045" y="645996"/>
                    <a:pt x="980440" y="658696"/>
                    <a:pt x="970280" y="684731"/>
                  </a:cubicBezTo>
                  <a:cubicBezTo>
                    <a:pt x="960120" y="710766"/>
                    <a:pt x="949960" y="726006"/>
                    <a:pt x="960755" y="748866"/>
                  </a:cubicBezTo>
                  <a:cubicBezTo>
                    <a:pt x="971550" y="771726"/>
                    <a:pt x="1000760" y="776806"/>
                    <a:pt x="1025525" y="799666"/>
                  </a:cubicBezTo>
                  <a:cubicBezTo>
                    <a:pt x="1050290" y="822526"/>
                    <a:pt x="1070610" y="838401"/>
                    <a:pt x="1085215" y="864436"/>
                  </a:cubicBezTo>
                  <a:cubicBezTo>
                    <a:pt x="1099820" y="890471"/>
                    <a:pt x="1092835" y="903171"/>
                    <a:pt x="1099185" y="929206"/>
                  </a:cubicBezTo>
                  <a:cubicBezTo>
                    <a:pt x="1105535" y="955241"/>
                    <a:pt x="1103630" y="967941"/>
                    <a:pt x="1117600" y="993976"/>
                  </a:cubicBezTo>
                  <a:cubicBezTo>
                    <a:pt x="1131570" y="1020011"/>
                    <a:pt x="1153795" y="1032711"/>
                    <a:pt x="1168400" y="1058746"/>
                  </a:cubicBezTo>
                  <a:cubicBezTo>
                    <a:pt x="1183005" y="1084781"/>
                    <a:pt x="1200150" y="1100656"/>
                    <a:pt x="1191895" y="1123516"/>
                  </a:cubicBezTo>
                  <a:cubicBezTo>
                    <a:pt x="1183640" y="1146376"/>
                    <a:pt x="1149985" y="1151456"/>
                    <a:pt x="1127125" y="1174316"/>
                  </a:cubicBezTo>
                  <a:cubicBezTo>
                    <a:pt x="1104265" y="1197176"/>
                    <a:pt x="1072515" y="1221941"/>
                    <a:pt x="1076325" y="1238451"/>
                  </a:cubicBezTo>
                  <a:cubicBezTo>
                    <a:pt x="1080135" y="1254961"/>
                    <a:pt x="1118870" y="1253691"/>
                    <a:pt x="1145540" y="1257501"/>
                  </a:cubicBezTo>
                  <a:cubicBezTo>
                    <a:pt x="1172210" y="1261311"/>
                    <a:pt x="1192530" y="1244801"/>
                    <a:pt x="1210310" y="1257501"/>
                  </a:cubicBezTo>
                  <a:cubicBezTo>
                    <a:pt x="1228090" y="1270201"/>
                    <a:pt x="1236980" y="1295601"/>
                    <a:pt x="1233170" y="1321636"/>
                  </a:cubicBezTo>
                  <a:cubicBezTo>
                    <a:pt x="1229360" y="1347671"/>
                    <a:pt x="1208405" y="1360371"/>
                    <a:pt x="1191895" y="1386406"/>
                  </a:cubicBezTo>
                  <a:cubicBezTo>
                    <a:pt x="1175385" y="1412441"/>
                    <a:pt x="1167765" y="1425141"/>
                    <a:pt x="1149985" y="1451176"/>
                  </a:cubicBezTo>
                  <a:cubicBezTo>
                    <a:pt x="1132205" y="1477211"/>
                    <a:pt x="1119505" y="1489911"/>
                    <a:pt x="1103630" y="1515946"/>
                  </a:cubicBezTo>
                  <a:cubicBezTo>
                    <a:pt x="1087755" y="1541981"/>
                    <a:pt x="1083945" y="1554681"/>
                    <a:pt x="1071880" y="1580716"/>
                  </a:cubicBezTo>
                  <a:cubicBezTo>
                    <a:pt x="1059815" y="1606751"/>
                    <a:pt x="1052195" y="1619451"/>
                    <a:pt x="1043940" y="1645486"/>
                  </a:cubicBezTo>
                  <a:cubicBezTo>
                    <a:pt x="1035685" y="1671521"/>
                    <a:pt x="1040765" y="1683586"/>
                    <a:pt x="1029970" y="1709621"/>
                  </a:cubicBezTo>
                  <a:cubicBezTo>
                    <a:pt x="1019175" y="1735656"/>
                    <a:pt x="1009650" y="1748356"/>
                    <a:pt x="988695" y="1774391"/>
                  </a:cubicBezTo>
                  <a:cubicBezTo>
                    <a:pt x="967740" y="1800426"/>
                    <a:pt x="948690" y="1813126"/>
                    <a:pt x="923925" y="1839161"/>
                  </a:cubicBezTo>
                  <a:cubicBezTo>
                    <a:pt x="899160" y="1865196"/>
                    <a:pt x="888365" y="1881071"/>
                    <a:pt x="863600" y="1903931"/>
                  </a:cubicBezTo>
                  <a:cubicBezTo>
                    <a:pt x="838835" y="1926791"/>
                    <a:pt x="824865" y="1936316"/>
                    <a:pt x="798830" y="1954731"/>
                  </a:cubicBezTo>
                  <a:cubicBezTo>
                    <a:pt x="772795" y="1973146"/>
                    <a:pt x="760730" y="1989656"/>
                    <a:pt x="734695" y="1996006"/>
                  </a:cubicBezTo>
                  <a:cubicBezTo>
                    <a:pt x="708660" y="2002356"/>
                    <a:pt x="695960" y="1989656"/>
                    <a:pt x="669925" y="1987116"/>
                  </a:cubicBezTo>
                  <a:cubicBezTo>
                    <a:pt x="643890" y="1984576"/>
                    <a:pt x="631825" y="1981401"/>
                    <a:pt x="605155" y="1982036"/>
                  </a:cubicBezTo>
                  <a:cubicBezTo>
                    <a:pt x="578485" y="1982671"/>
                    <a:pt x="562610" y="1981401"/>
                    <a:pt x="535940" y="1991561"/>
                  </a:cubicBezTo>
                  <a:cubicBezTo>
                    <a:pt x="509270" y="2001721"/>
                    <a:pt x="497840" y="2020136"/>
                    <a:pt x="471170" y="2032836"/>
                  </a:cubicBezTo>
                  <a:cubicBezTo>
                    <a:pt x="444500" y="2045536"/>
                    <a:pt x="429895" y="2043631"/>
                    <a:pt x="401955" y="2056331"/>
                  </a:cubicBezTo>
                  <a:cubicBezTo>
                    <a:pt x="374015" y="2069031"/>
                    <a:pt x="359410" y="2079826"/>
                    <a:pt x="332740" y="2097606"/>
                  </a:cubicBezTo>
                  <a:cubicBezTo>
                    <a:pt x="306070" y="2115386"/>
                    <a:pt x="295910" y="2121736"/>
                    <a:pt x="267970" y="2143961"/>
                  </a:cubicBezTo>
                  <a:cubicBezTo>
                    <a:pt x="240030" y="2166186"/>
                    <a:pt x="222250" y="2184601"/>
                    <a:pt x="194310" y="2208731"/>
                  </a:cubicBezTo>
                  <a:cubicBezTo>
                    <a:pt x="166370" y="2232861"/>
                    <a:pt x="155575" y="2257626"/>
                    <a:pt x="129540" y="2263976"/>
                  </a:cubicBezTo>
                  <a:cubicBezTo>
                    <a:pt x="103505" y="2270326"/>
                    <a:pt x="90805" y="2253816"/>
                    <a:pt x="64770" y="2241116"/>
                  </a:cubicBezTo>
                  <a:cubicBezTo>
                    <a:pt x="38735" y="2228416"/>
                    <a:pt x="11430" y="2206826"/>
                    <a:pt x="0" y="2199206"/>
                  </a:cubicBezTo>
                </a:path>
              </a:pathLst>
            </a:custGeom>
            <a:noFill/>
            <a:ln w="19050" cmpd="sng">
              <a:solidFill>
                <a:srgbClr val="F456D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60"/>
            </a:p>
          </p:txBody>
        </p:sp>
        <p:sp>
          <p:nvSpPr>
            <p:cNvPr id="27" name="文本框 26"/>
            <p:cNvSpPr txBox="1"/>
            <p:nvPr/>
          </p:nvSpPr>
          <p:spPr>
            <a:xfrm>
              <a:off x="515" y="182"/>
              <a:ext cx="2742" cy="333"/>
            </a:xfrm>
            <a:prstGeom prst="rect">
              <a:avLst/>
            </a:prstGeom>
            <a:noFill/>
          </p:spPr>
          <p:txBody>
            <a:bodyPr wrap="square" rtlCol="0">
              <a:spAutoFit/>
            </a:bodyPr>
            <a:lstStyle/>
            <a:p>
              <a:r>
                <a:rPr lang="zh-CN" altLang="en-US" sz="1590">
                  <a:latin typeface="微软雅黑" panose="020B0503020204020204" charset="-122"/>
                  <a:ea typeface="微软雅黑" panose="020B0503020204020204" charset="-122"/>
                </a:rPr>
                <a:t>沿海地区对外开放示意图</a:t>
              </a: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ppt_x"/>
                                          </p:val>
                                        </p:tav>
                                        <p:tav tm="100000">
                                          <p:val>
                                            <p:strVal val="#ppt_x"/>
                                          </p:val>
                                        </p:tav>
                                      </p:tavLst>
                                    </p:anim>
                                    <p:anim calcmode="lin" valueType="num">
                                      <p:cBhvr additive="base">
                                        <p:cTn id="40" dur="500" fill="hold"/>
                                        <p:tgtEl>
                                          <p:spTgt spid="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ppt_x"/>
                                          </p:val>
                                        </p:tav>
                                        <p:tav tm="100000">
                                          <p:val>
                                            <p:strVal val="#ppt_x"/>
                                          </p:val>
                                        </p:tav>
                                      </p:tavLst>
                                    </p:anim>
                                    <p:anim calcmode="lin" valueType="num">
                                      <p:cBhvr additive="base">
                                        <p:cTn id="4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additive="base">
                                        <p:cTn id="49" dur="500" fill="hold"/>
                                        <p:tgtEl>
                                          <p:spTgt spid="8"/>
                                        </p:tgtEl>
                                        <p:attrNameLst>
                                          <p:attrName>ppt_x</p:attrName>
                                        </p:attrNameLst>
                                      </p:cBhvr>
                                      <p:tavLst>
                                        <p:tav tm="0">
                                          <p:val>
                                            <p:strVal val="#ppt_x"/>
                                          </p:val>
                                        </p:tav>
                                        <p:tav tm="100000">
                                          <p:val>
                                            <p:strVal val="#ppt_x"/>
                                          </p:val>
                                        </p:tav>
                                      </p:tavLst>
                                    </p:anim>
                                    <p:anim calcmode="lin" valueType="num">
                                      <p:cBhvr additive="base">
                                        <p:cTn id="5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ppt_x"/>
                                          </p:val>
                                        </p:tav>
                                        <p:tav tm="100000">
                                          <p:val>
                                            <p:strVal val="#ppt_x"/>
                                          </p:val>
                                        </p:tav>
                                      </p:tavLst>
                                    </p:anim>
                                    <p:anim calcmode="lin" valueType="num">
                                      <p:cBhvr additive="base">
                                        <p:cTn id="5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8" grpId="0"/>
      <p:bldP spid="19" grpId="0"/>
      <p:bldP spid="20" grpId="0"/>
      <p:bldP spid="21" grpId="0"/>
      <p:bldP spid="22" grpId="0"/>
      <p:bldP spid="4" grpId="0" bldLvl="0" animBg="1"/>
      <p:bldP spid="7" grpId="0" bldLvl="0" animBg="1"/>
      <p:bldP spid="8" grpId="0"/>
      <p:bldP spid="23" grpId="0" bldLvl="0" animBg="1"/>
      <p:bldP spid="2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4" name="TextBox 9"/>
          <p:cNvSpPr txBox="1"/>
          <p:nvPr/>
        </p:nvSpPr>
        <p:spPr>
          <a:xfrm>
            <a:off x="162401" y="1433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pSp>
        <p:nvGrpSpPr>
          <p:cNvPr id="9" name="组合 8"/>
          <p:cNvGrpSpPr/>
          <p:nvPr/>
        </p:nvGrpSpPr>
        <p:grpSpPr>
          <a:xfrm>
            <a:off x="351849" y="2116390"/>
            <a:ext cx="8298155" cy="1776376"/>
            <a:chOff x="362" y="602"/>
            <a:chExt cx="8231" cy="1762"/>
          </a:xfrm>
        </p:grpSpPr>
        <p:sp>
          <p:nvSpPr>
            <p:cNvPr id="6" name="文本框 5"/>
            <p:cNvSpPr txBox="1"/>
            <p:nvPr/>
          </p:nvSpPr>
          <p:spPr>
            <a:xfrm>
              <a:off x="362" y="2031"/>
              <a:ext cx="2242" cy="333"/>
            </a:xfrm>
            <a:prstGeom prst="rect">
              <a:avLst/>
            </a:prstGeom>
            <a:solidFill>
              <a:srgbClr val="F0EFED"/>
            </a:solidFill>
          </p:spPr>
          <p:txBody>
            <a:bodyPr wrap="square" rtlCol="0">
              <a:spAutoFit/>
            </a:bodyPr>
            <a:lstStyle/>
            <a:p>
              <a:r>
                <a:rPr lang="en-US" altLang="zh-CN" sz="1590">
                  <a:solidFill>
                    <a:schemeClr val="tx1"/>
                  </a:solidFill>
                </a:rPr>
                <a:t>              </a:t>
              </a:r>
              <a:r>
                <a:rPr lang="zh-CN" altLang="en-US" sz="1590">
                  <a:solidFill>
                    <a:schemeClr val="tx1"/>
                  </a:solidFill>
                </a:rPr>
                <a:t>图一</a:t>
              </a:r>
            </a:p>
          </p:txBody>
        </p:sp>
        <p:grpSp>
          <p:nvGrpSpPr>
            <p:cNvPr id="7" name="组合 6"/>
            <p:cNvGrpSpPr/>
            <p:nvPr/>
          </p:nvGrpSpPr>
          <p:grpSpPr>
            <a:xfrm>
              <a:off x="363" y="602"/>
              <a:ext cx="8229" cy="1480"/>
              <a:chOff x="438" y="952"/>
              <a:chExt cx="8229" cy="1480"/>
            </a:xfrm>
          </p:grpSpPr>
          <p:pic>
            <p:nvPicPr>
              <p:cNvPr id="8" name="图片 7" descr="2345_image_file_copy_1 (11)"/>
              <p:cNvPicPr>
                <a:picLocks noChangeAspect="1"/>
              </p:cNvPicPr>
              <p:nvPr/>
            </p:nvPicPr>
            <p:blipFill>
              <a:blip r:embed="rId3"/>
              <a:stretch>
                <a:fillRect/>
              </a:stretch>
            </p:blipFill>
            <p:spPr>
              <a:xfrm>
                <a:off x="438" y="952"/>
                <a:ext cx="2240" cy="1480"/>
              </a:xfrm>
              <a:prstGeom prst="rect">
                <a:avLst/>
              </a:prstGeom>
            </p:spPr>
          </p:pic>
          <p:pic>
            <p:nvPicPr>
              <p:cNvPr id="12" name="图片 11" descr="162520249[1]"/>
              <p:cNvPicPr>
                <a:picLocks noChangeAspect="1"/>
              </p:cNvPicPr>
              <p:nvPr/>
            </p:nvPicPr>
            <p:blipFill>
              <a:blip r:embed="rId4"/>
              <a:stretch>
                <a:fillRect/>
              </a:stretch>
            </p:blipFill>
            <p:spPr>
              <a:xfrm>
                <a:off x="2958" y="952"/>
                <a:ext cx="2407" cy="1355"/>
              </a:xfrm>
              <a:prstGeom prst="rect">
                <a:avLst/>
              </a:prstGeom>
            </p:spPr>
          </p:pic>
          <p:pic>
            <p:nvPicPr>
              <p:cNvPr id="13" name="图片 12" descr="20170117180911118[1]"/>
              <p:cNvPicPr>
                <a:picLocks noChangeAspect="1"/>
              </p:cNvPicPr>
              <p:nvPr/>
            </p:nvPicPr>
            <p:blipFill>
              <a:blip r:embed="rId5"/>
              <a:stretch>
                <a:fillRect/>
              </a:stretch>
            </p:blipFill>
            <p:spPr>
              <a:xfrm>
                <a:off x="5825" y="952"/>
                <a:ext cx="2843" cy="1429"/>
              </a:xfrm>
              <a:prstGeom prst="rect">
                <a:avLst/>
              </a:prstGeom>
            </p:spPr>
          </p:pic>
        </p:grpSp>
        <p:sp>
          <p:nvSpPr>
            <p:cNvPr id="11" name="文本框 10"/>
            <p:cNvSpPr txBox="1"/>
            <p:nvPr/>
          </p:nvSpPr>
          <p:spPr>
            <a:xfrm>
              <a:off x="2883" y="1957"/>
              <a:ext cx="2407" cy="333"/>
            </a:xfrm>
            <a:prstGeom prst="rect">
              <a:avLst/>
            </a:prstGeom>
            <a:solidFill>
              <a:srgbClr val="F0EFED"/>
            </a:solidFill>
          </p:spPr>
          <p:txBody>
            <a:bodyPr wrap="square" rtlCol="0">
              <a:spAutoFit/>
            </a:bodyPr>
            <a:lstStyle/>
            <a:p>
              <a:r>
                <a:rPr lang="en-US" altLang="zh-CN" sz="1590">
                  <a:solidFill>
                    <a:schemeClr val="tx1"/>
                  </a:solidFill>
                </a:rPr>
                <a:t>              </a:t>
              </a:r>
              <a:r>
                <a:rPr lang="zh-CN" altLang="en-US" sz="1590">
                  <a:solidFill>
                    <a:schemeClr val="tx1"/>
                  </a:solidFill>
                </a:rPr>
                <a:t>图二</a:t>
              </a:r>
            </a:p>
          </p:txBody>
        </p:sp>
        <p:sp>
          <p:nvSpPr>
            <p:cNvPr id="14" name="文本框 13"/>
            <p:cNvSpPr txBox="1"/>
            <p:nvPr/>
          </p:nvSpPr>
          <p:spPr>
            <a:xfrm>
              <a:off x="5750" y="2031"/>
              <a:ext cx="2843" cy="333"/>
            </a:xfrm>
            <a:prstGeom prst="rect">
              <a:avLst/>
            </a:prstGeom>
            <a:solidFill>
              <a:srgbClr val="F5F4F2"/>
            </a:solidFill>
          </p:spPr>
          <p:txBody>
            <a:bodyPr wrap="square" rtlCol="0">
              <a:spAutoFit/>
            </a:bodyPr>
            <a:lstStyle/>
            <a:p>
              <a:r>
                <a:rPr lang="en-US" altLang="zh-CN" sz="1590">
                  <a:solidFill>
                    <a:schemeClr val="tx1"/>
                  </a:solidFill>
                </a:rPr>
                <a:t>                     </a:t>
              </a:r>
              <a:r>
                <a:rPr lang="zh-CN" altLang="en-US" sz="1590">
                  <a:solidFill>
                    <a:schemeClr val="tx1"/>
                  </a:solidFill>
                </a:rPr>
                <a:t>图二</a:t>
              </a:r>
            </a:p>
          </p:txBody>
        </p:sp>
      </p:grpSp>
      <p:sp>
        <p:nvSpPr>
          <p:cNvPr id="2" name="文本框 1"/>
          <p:cNvSpPr txBox="1"/>
          <p:nvPr/>
        </p:nvSpPr>
        <p:spPr>
          <a:xfrm>
            <a:off x="2418080" y="699135"/>
            <a:ext cx="3744595" cy="398780"/>
          </a:xfrm>
          <a:prstGeom prst="rect">
            <a:avLst/>
          </a:prstGeom>
          <a:solidFill>
            <a:schemeClr val="accent1">
              <a:lumMod val="50000"/>
            </a:schemeClr>
          </a:solidFill>
        </p:spPr>
        <p:txBody>
          <a:bodyPr wrap="square" rtlCol="0">
            <a:spAutoFit/>
          </a:bodyPr>
          <a:lstStyle/>
          <a:p>
            <a:r>
              <a:rPr lang="zh-CN" altLang="en-US" sz="2000">
                <a:solidFill>
                  <a:srgbClr val="FFFF00"/>
                </a:solidFill>
                <a:latin typeface="黑体" panose="02010609060101010101" pitchFamily="49" charset="-122"/>
                <a:ea typeface="黑体" panose="02010609060101010101" pitchFamily="49" charset="-122"/>
              </a:rPr>
              <a:t>我国加快构建开放型经济体制</a:t>
            </a:r>
          </a:p>
        </p:txBody>
      </p:sp>
      <p:sp>
        <p:nvSpPr>
          <p:cNvPr id="3" name="文本框 2"/>
          <p:cNvSpPr txBox="1"/>
          <p:nvPr/>
        </p:nvSpPr>
        <p:spPr>
          <a:xfrm>
            <a:off x="553085" y="4001770"/>
            <a:ext cx="1206500" cy="645160"/>
          </a:xfrm>
          <a:prstGeom prst="rect">
            <a:avLst/>
          </a:prstGeom>
          <a:solidFill>
            <a:schemeClr val="accent1">
              <a:lumMod val="50000"/>
            </a:schemeClr>
          </a:solidFill>
        </p:spPr>
        <p:txBody>
          <a:bodyPr wrap="square" rtlCol="0">
            <a:spAutoFit/>
          </a:bodyPr>
          <a:lstStyle/>
          <a:p>
            <a:r>
              <a:rPr lang="en-US" altLang="zh-CN">
                <a:solidFill>
                  <a:srgbClr val="FFFF00"/>
                </a:solidFill>
              </a:rPr>
              <a:t>2001</a:t>
            </a:r>
            <a:r>
              <a:rPr lang="zh-CN" altLang="en-US">
                <a:solidFill>
                  <a:srgbClr val="FFFF00"/>
                </a:solidFill>
              </a:rPr>
              <a:t>年，加入</a:t>
            </a:r>
            <a:r>
              <a:rPr lang="en-US" altLang="zh-CN">
                <a:solidFill>
                  <a:srgbClr val="FFFF00"/>
                </a:solidFill>
              </a:rPr>
              <a:t>WTO</a:t>
            </a:r>
          </a:p>
        </p:txBody>
      </p:sp>
      <p:sp>
        <p:nvSpPr>
          <p:cNvPr id="10" name="文本框 9"/>
          <p:cNvSpPr txBox="1"/>
          <p:nvPr/>
        </p:nvSpPr>
        <p:spPr>
          <a:xfrm>
            <a:off x="3263900" y="4140200"/>
            <a:ext cx="1348740" cy="368300"/>
          </a:xfrm>
          <a:prstGeom prst="rect">
            <a:avLst/>
          </a:prstGeom>
          <a:solidFill>
            <a:schemeClr val="accent1">
              <a:lumMod val="50000"/>
            </a:schemeClr>
          </a:solidFill>
        </p:spPr>
        <p:txBody>
          <a:bodyPr wrap="square" rtlCol="0">
            <a:spAutoFit/>
          </a:bodyPr>
          <a:lstStyle/>
          <a:p>
            <a:r>
              <a:rPr lang="zh-CN" altLang="zh-CN">
                <a:solidFill>
                  <a:srgbClr val="FFFF00"/>
                </a:solidFill>
              </a:rPr>
              <a:t>一带一路</a:t>
            </a:r>
          </a:p>
        </p:txBody>
      </p:sp>
      <p:sp>
        <p:nvSpPr>
          <p:cNvPr id="15" name="文本框 14"/>
          <p:cNvSpPr txBox="1"/>
          <p:nvPr/>
        </p:nvSpPr>
        <p:spPr>
          <a:xfrm>
            <a:off x="5908040" y="4140200"/>
            <a:ext cx="2630170" cy="368300"/>
          </a:xfrm>
          <a:prstGeom prst="rect">
            <a:avLst/>
          </a:prstGeom>
          <a:solidFill>
            <a:schemeClr val="accent1">
              <a:lumMod val="50000"/>
            </a:schemeClr>
          </a:solidFill>
        </p:spPr>
        <p:txBody>
          <a:bodyPr wrap="square" rtlCol="0">
            <a:spAutoFit/>
          </a:bodyPr>
          <a:lstStyle/>
          <a:p>
            <a:r>
              <a:rPr lang="zh-CN" altLang="zh-CN">
                <a:solidFill>
                  <a:srgbClr val="FFFF00"/>
                </a:solidFill>
              </a:rPr>
              <a:t>亚洲基础设施投资银行</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ldLvl="0" animBg="1"/>
      <p:bldP spid="10" grpId="0" bldLvl="0" animBg="1"/>
      <p:bldP spid="15"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321786" y="15793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149860" y="797560"/>
            <a:ext cx="3341370" cy="1614805"/>
          </a:xfrm>
          <a:prstGeom prst="rect">
            <a:avLst/>
          </a:prstGeom>
          <a:solidFill>
            <a:srgbClr val="E3DDBD"/>
          </a:solidFill>
          <a:ln>
            <a:solidFill>
              <a:schemeClr val="accent3">
                <a:lumMod val="60000"/>
                <a:lumOff val="40000"/>
              </a:schemeClr>
            </a:solidFill>
          </a:ln>
        </p:spPr>
        <p:txBody>
          <a:bodyPr wrap="square" rtlCol="0">
            <a:spAutoFit/>
          </a:bodyPr>
          <a:lstStyle/>
          <a:p>
            <a:pPr indent="205105" fontAlgn="auto">
              <a:lnSpc>
                <a:spcPct val="150000"/>
              </a:lnSpc>
            </a:pPr>
            <a:r>
              <a:rPr lang="zh-CN" altLang="en-US" sz="1600">
                <a:latin typeface="黑体" panose="02010609060101010101" pitchFamily="49" charset="-122"/>
                <a:ea typeface="黑体" panose="02010609060101010101" pitchFamily="49" charset="-122"/>
                <a:cs typeface="黑体" panose="02010609060101010101" pitchFamily="49" charset="-122"/>
              </a:rPr>
              <a:t>他多次成为美国影响最大、有世界“史库”之称的《时代》杂志封面人物……因为他“开启了中国改革开放的伟大历史进程”。</a:t>
            </a:r>
            <a:r>
              <a:rPr lang="zh-CN" altLang="en-US">
                <a:latin typeface="黑体" panose="02010609060101010101" pitchFamily="49" charset="-122"/>
                <a:ea typeface="黑体" panose="02010609060101010101" pitchFamily="49" charset="-122"/>
                <a:cs typeface="黑体" panose="02010609060101010101" pitchFamily="49" charset="-122"/>
              </a:rPr>
              <a:t>   </a:t>
            </a:r>
          </a:p>
        </p:txBody>
      </p:sp>
      <p:sp>
        <p:nvSpPr>
          <p:cNvPr id="9" name="文本框 8"/>
          <p:cNvSpPr txBox="1"/>
          <p:nvPr/>
        </p:nvSpPr>
        <p:spPr>
          <a:xfrm>
            <a:off x="4103370" y="429260"/>
            <a:ext cx="1294765" cy="368300"/>
          </a:xfrm>
          <a:prstGeom prst="rect">
            <a:avLst/>
          </a:prstGeom>
          <a:solidFill>
            <a:schemeClr val="accent1">
              <a:lumMod val="50000"/>
            </a:schemeClr>
          </a:solidFill>
        </p:spPr>
        <p:txBody>
          <a:bodyPr wrap="square" rtlCol="0">
            <a:spAutoFit/>
          </a:bodyPr>
          <a:lstStyle/>
          <a:p>
            <a:r>
              <a:rPr lang="zh-CN" altLang="zh-CN">
                <a:solidFill>
                  <a:srgbClr val="FFFF00"/>
                </a:solidFill>
              </a:rPr>
              <a:t>总设计师</a:t>
            </a:r>
          </a:p>
        </p:txBody>
      </p:sp>
      <p:graphicFrame>
        <p:nvGraphicFramePr>
          <p:cNvPr id="10" name="表格 9"/>
          <p:cNvGraphicFramePr/>
          <p:nvPr>
            <p:custDataLst>
              <p:tags r:id="rId1"/>
            </p:custDataLst>
          </p:nvPr>
        </p:nvGraphicFramePr>
        <p:xfrm>
          <a:off x="3622040" y="1087120"/>
          <a:ext cx="5297805" cy="2969895"/>
        </p:xfrm>
        <a:graphic>
          <a:graphicData uri="http://schemas.openxmlformats.org/drawingml/2006/table">
            <a:tbl>
              <a:tblPr firstRow="1" bandRow="1">
                <a:tableStyleId>{5C22544A-7EE6-4342-B048-85BDC9FD1C3A}</a:tableStyleId>
              </a:tblPr>
              <a:tblGrid>
                <a:gridCol w="793115">
                  <a:extLst>
                    <a:ext uri="{9D8B030D-6E8A-4147-A177-3AD203B41FA5}">
                      <a16:colId xmlns:a16="http://schemas.microsoft.com/office/drawing/2014/main" val="20000"/>
                    </a:ext>
                  </a:extLst>
                </a:gridCol>
                <a:gridCol w="1717675">
                  <a:extLst>
                    <a:ext uri="{9D8B030D-6E8A-4147-A177-3AD203B41FA5}">
                      <a16:colId xmlns:a16="http://schemas.microsoft.com/office/drawing/2014/main" val="20001"/>
                    </a:ext>
                  </a:extLst>
                </a:gridCol>
                <a:gridCol w="2787015">
                  <a:extLst>
                    <a:ext uri="{9D8B030D-6E8A-4147-A177-3AD203B41FA5}">
                      <a16:colId xmlns:a16="http://schemas.microsoft.com/office/drawing/2014/main" val="20002"/>
                    </a:ext>
                  </a:extLst>
                </a:gridCol>
              </a:tblGrid>
              <a:tr h="435610">
                <a:tc gridSpan="3">
                  <a:txBody>
                    <a:bodyPr/>
                    <a:lstStyle/>
                    <a:p>
                      <a:pPr algn="ctr">
                        <a:buNone/>
                      </a:pPr>
                      <a:endParaRPr lang="zh-CN" altLang="en-US" sz="1905" b="0">
                        <a:solidFill>
                          <a:schemeClr val="tx1"/>
                        </a:solidFill>
                        <a:latin typeface="微软雅黑" panose="020B0503020204020204" charset="-122"/>
                        <a:ea typeface="微软雅黑" panose="020B0503020204020204"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hMerge="1">
                  <a:txBody>
                    <a:bodyPr/>
                    <a:lstStyle/>
                    <a:p>
                      <a:endParaRPr lang="zh-CN"/>
                    </a:p>
                  </a:txBody>
                  <a:tcPr>
                    <a:lnT w="12700" cmpd="sng">
                      <a:solidFill>
                        <a:schemeClr val="tx1"/>
                      </a:solidFill>
                      <a:prstDash val="solid"/>
                    </a:lnT>
                    <a:lnB w="12700" cmpd="sng">
                      <a:solidFill>
                        <a:schemeClr val="tx1"/>
                      </a:solidFill>
                      <a:prstDash val="solid"/>
                    </a:lnB>
                  </a:tcPr>
                </a:tc>
                <a:tc hMerge="1">
                  <a:txBody>
                    <a:bodyPr/>
                    <a:lstStyle/>
                    <a:p>
                      <a:endParaRPr lang="zh-CN"/>
                    </a:p>
                  </a:txBody>
                  <a:tcPr>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r h="40513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1978年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l">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中共十一届三中会</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40068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1982年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中共十二大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r h="43878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1987年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中共十三大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3"/>
                  </a:ext>
                </a:extLst>
              </a:tr>
              <a:tr h="40132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邓小平南方谈话</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4"/>
                  </a:ext>
                </a:extLst>
              </a:tr>
              <a:tr h="325755">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1992年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中共十四大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5"/>
                  </a:ext>
                </a:extLst>
              </a:tr>
              <a:tr h="401320">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1997年</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lgn="ctr">
                        <a:lnSpc>
                          <a:spcPct val="150000"/>
                        </a:lnSpc>
                        <a:buNone/>
                      </a:pPr>
                      <a:r>
                        <a:rPr lang="zh-CN" altLang="en-US" sz="1200" b="0">
                          <a:solidFill>
                            <a:schemeClr val="tx1"/>
                          </a:solidFill>
                          <a:latin typeface="黑体" panose="02010609060101010101" pitchFamily="49" charset="-122"/>
                          <a:ea typeface="黑体" panose="02010609060101010101" pitchFamily="49" charset="-122"/>
                          <a:cs typeface="+mn-ea"/>
                          <a:sym typeface="+mn-ea"/>
                        </a:rPr>
                        <a:t>中共十五大</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6"/>
                  </a:ext>
                </a:extLst>
              </a:tr>
            </a:tbl>
          </a:graphicData>
        </a:graphic>
      </p:graphicFrame>
      <p:sp>
        <p:nvSpPr>
          <p:cNvPr id="15" name="文本框 14"/>
          <p:cNvSpPr txBox="1"/>
          <p:nvPr/>
        </p:nvSpPr>
        <p:spPr>
          <a:xfrm>
            <a:off x="6157595" y="1989455"/>
            <a:ext cx="2588895"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建设有中国特色的社会主义</a:t>
            </a:r>
          </a:p>
        </p:txBody>
      </p:sp>
      <p:sp>
        <p:nvSpPr>
          <p:cNvPr id="16" name="文本框 15"/>
          <p:cNvSpPr txBox="1"/>
          <p:nvPr/>
        </p:nvSpPr>
        <p:spPr>
          <a:xfrm>
            <a:off x="6085840" y="1566545"/>
            <a:ext cx="2917190"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以经济建设为中心，实行改革开放</a:t>
            </a:r>
          </a:p>
        </p:txBody>
      </p:sp>
      <p:sp>
        <p:nvSpPr>
          <p:cNvPr id="17" name="文本框 16"/>
          <p:cNvSpPr txBox="1"/>
          <p:nvPr/>
        </p:nvSpPr>
        <p:spPr>
          <a:xfrm>
            <a:off x="6157595" y="2454275"/>
            <a:ext cx="2588895" cy="275590"/>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阐明社会主义初级阶段理论</a:t>
            </a:r>
          </a:p>
        </p:txBody>
      </p:sp>
      <p:sp>
        <p:nvSpPr>
          <p:cNvPr id="19" name="文本框 18"/>
          <p:cNvSpPr txBox="1"/>
          <p:nvPr/>
        </p:nvSpPr>
        <p:spPr>
          <a:xfrm>
            <a:off x="6157595" y="2776855"/>
            <a:ext cx="2588895" cy="460375"/>
          </a:xfrm>
          <a:prstGeom prst="rect">
            <a:avLst/>
          </a:prstGeom>
          <a:noFill/>
        </p:spPr>
        <p:txBody>
          <a:bodyPr wrap="square" rtlCol="0">
            <a:spAutoFit/>
          </a:bodyPr>
          <a:lstStyle/>
          <a:p>
            <a:r>
              <a:rPr lang="zh-CN" altLang="en-US" sz="1200">
                <a:solidFill>
                  <a:srgbClr val="FF0000"/>
                </a:solidFill>
                <a:latin typeface="黑体" panose="02010609060101010101" pitchFamily="49" charset="-122"/>
                <a:ea typeface="黑体" panose="02010609060101010101" pitchFamily="49" charset="-122"/>
                <a:cs typeface="+mn-ea"/>
                <a:sym typeface="+mn-ea"/>
              </a:rPr>
              <a:t>进一步解放人民的思想，对建设中国特色社会主义产生深远影响</a:t>
            </a:r>
          </a:p>
        </p:txBody>
      </p:sp>
      <p:sp>
        <p:nvSpPr>
          <p:cNvPr id="20" name="文本框 19"/>
          <p:cNvSpPr txBox="1"/>
          <p:nvPr/>
        </p:nvSpPr>
        <p:spPr>
          <a:xfrm>
            <a:off x="6157595" y="3319145"/>
            <a:ext cx="2588895" cy="275590"/>
          </a:xfrm>
          <a:prstGeom prst="rect">
            <a:avLst/>
          </a:prstGeom>
          <a:noFill/>
        </p:spPr>
        <p:txBody>
          <a:bodyPr wrap="square" rtlCol="0">
            <a:spAutoFit/>
          </a:bodyPr>
          <a:lstStyle/>
          <a:p>
            <a:r>
              <a:rPr lang="zh-CN" altLang="zh-CN" sz="1200">
                <a:solidFill>
                  <a:srgbClr val="FF0000"/>
                </a:solidFill>
                <a:latin typeface="黑体" panose="02010609060101010101" pitchFamily="49" charset="-122"/>
                <a:ea typeface="黑体" panose="02010609060101010101" pitchFamily="49" charset="-122"/>
                <a:cs typeface="+mn-ea"/>
                <a:sym typeface="+mn-ea"/>
              </a:rPr>
              <a:t>确立邓小平理论在全党的指导地位</a:t>
            </a:r>
          </a:p>
        </p:txBody>
      </p:sp>
      <p:sp>
        <p:nvSpPr>
          <p:cNvPr id="21" name="文本框 20"/>
          <p:cNvSpPr txBox="1"/>
          <p:nvPr/>
        </p:nvSpPr>
        <p:spPr>
          <a:xfrm>
            <a:off x="6157595" y="3677285"/>
            <a:ext cx="2588895" cy="275590"/>
          </a:xfrm>
          <a:prstGeom prst="rect">
            <a:avLst/>
          </a:prstGeom>
          <a:noFill/>
        </p:spPr>
        <p:txBody>
          <a:bodyPr wrap="square" rtlCol="0">
            <a:spAutoFit/>
          </a:bodyPr>
          <a:lstStyle/>
          <a:p>
            <a:r>
              <a:rPr lang="zh-CN" altLang="zh-CN" sz="1200">
                <a:solidFill>
                  <a:srgbClr val="FF0000"/>
                </a:solidFill>
                <a:latin typeface="黑体" panose="02010609060101010101" pitchFamily="49" charset="-122"/>
                <a:ea typeface="黑体" panose="02010609060101010101" pitchFamily="49" charset="-122"/>
                <a:cs typeface="+mn-ea"/>
                <a:sym typeface="+mn-ea"/>
              </a:rPr>
              <a:t>确立邓小平理论为党的指导思想</a:t>
            </a:r>
          </a:p>
        </p:txBody>
      </p:sp>
      <p:sp>
        <p:nvSpPr>
          <p:cNvPr id="22" name="文本框 21"/>
          <p:cNvSpPr txBox="1"/>
          <p:nvPr/>
        </p:nvSpPr>
        <p:spPr>
          <a:xfrm>
            <a:off x="5338445" y="1133475"/>
            <a:ext cx="2112645" cy="368300"/>
          </a:xfrm>
          <a:prstGeom prst="rect">
            <a:avLst/>
          </a:prstGeom>
          <a:noFill/>
        </p:spPr>
        <p:txBody>
          <a:bodyPr wrap="square" rtlCol="0">
            <a:spAutoFit/>
          </a:bodyPr>
          <a:lstStyle/>
          <a:p>
            <a:r>
              <a:rPr lang="zh-CN" altLang="en-US">
                <a:solidFill>
                  <a:srgbClr val="FF0000"/>
                </a:solidFill>
              </a:rPr>
              <a:t>邓小平理论</a:t>
            </a:r>
          </a:p>
        </p:txBody>
      </p:sp>
      <p:sp>
        <p:nvSpPr>
          <p:cNvPr id="24" name="文本框 23"/>
          <p:cNvSpPr txBox="1"/>
          <p:nvPr/>
        </p:nvSpPr>
        <p:spPr>
          <a:xfrm>
            <a:off x="64135" y="2621280"/>
            <a:ext cx="3468370" cy="1938020"/>
          </a:xfrm>
          <a:prstGeom prst="rect">
            <a:avLst/>
          </a:prstGeom>
          <a:solidFill>
            <a:srgbClr val="E3DDBD"/>
          </a:solidFill>
          <a:ln>
            <a:solidFill>
              <a:schemeClr val="accent3">
                <a:lumMod val="60000"/>
                <a:lumOff val="40000"/>
              </a:schemeClr>
            </a:solidFill>
          </a:ln>
        </p:spPr>
        <p:txBody>
          <a:bodyPr wrap="square" rtlCol="0">
            <a:spAutoFit/>
          </a:bodyPr>
          <a:lstStyle/>
          <a:p>
            <a:pPr indent="205105" fontAlgn="auto">
              <a:lnSpc>
                <a:spcPct val="150000"/>
              </a:lnSpc>
            </a:pPr>
            <a:r>
              <a:rPr lang="zh-CN" altLang="en-US" sz="1400">
                <a:latin typeface="黑体" panose="02010609060101010101" pitchFamily="49" charset="-122"/>
                <a:ea typeface="黑体" panose="02010609060101010101" pitchFamily="49" charset="-122"/>
                <a:cs typeface="黑体" panose="02010609060101010101" pitchFamily="49" charset="-122"/>
                <a:sym typeface="+mn-ea"/>
              </a:rPr>
              <a:t>如果没有邓小平同志，中国人民就不可能有今天的新生活，中国就不可能有今天改革开放的新局面和社会主义现代化的光明前景。</a:t>
            </a:r>
          </a:p>
          <a:p>
            <a:pPr indent="205105" fontAlgn="auto">
              <a:lnSpc>
                <a:spcPct val="150000"/>
              </a:lnSpc>
            </a:pPr>
            <a:r>
              <a:rPr lang="en-US" altLang="zh-CN" sz="120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200">
                <a:latin typeface="黑体" panose="02010609060101010101" pitchFamily="49" charset="-122"/>
                <a:ea typeface="黑体" panose="02010609060101010101" pitchFamily="49" charset="-122"/>
                <a:cs typeface="黑体" panose="02010609060101010101" pitchFamily="49" charset="-122"/>
                <a:sym typeface="+mn-ea"/>
              </a:rPr>
              <a:t>江泽民《在邓小平同志追悼大会上的悼词》</a:t>
            </a:r>
            <a:endParaRPr lang="zh-CN" altLang="en-US" sz="1200">
              <a:latin typeface="黑体" panose="02010609060101010101" pitchFamily="49" charset="-122"/>
              <a:ea typeface="黑体" panose="02010609060101010101" pitchFamily="49" charset="-122"/>
              <a:cs typeface="黑体" panose="02010609060101010101" pitchFamily="49" charset="-122"/>
            </a:endParaRPr>
          </a:p>
          <a:p>
            <a:pPr indent="205105" fontAlgn="auto">
              <a:lnSpc>
                <a:spcPct val="150000"/>
              </a:lnSpc>
            </a:pPr>
            <a:r>
              <a:rPr lang="zh-CN" altLang="en-US" sz="1200">
                <a:latin typeface="黑体" panose="02010609060101010101" pitchFamily="49" charset="-122"/>
                <a:ea typeface="黑体" panose="02010609060101010101" pitchFamily="49" charset="-122"/>
                <a:cs typeface="黑体" panose="02010609060101010101" pitchFamily="49" charset="-122"/>
              </a:rPr>
              <a:t>   </a:t>
            </a:r>
          </a:p>
        </p:txBody>
      </p:sp>
      <p:sp>
        <p:nvSpPr>
          <p:cNvPr id="2" name="文本框 1"/>
          <p:cNvSpPr txBox="1"/>
          <p:nvPr/>
        </p:nvSpPr>
        <p:spPr>
          <a:xfrm>
            <a:off x="2338070" y="362585"/>
            <a:ext cx="990600" cy="368300"/>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a:solidFill>
                  <a:srgbClr val="FFFF00"/>
                </a:solidFill>
              </a:rPr>
              <a:t>邓小平</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ppt_x"/>
                                          </p:val>
                                        </p:tav>
                                        <p:tav tm="100000">
                                          <p:val>
                                            <p:strVal val="#ppt_x"/>
                                          </p:val>
                                        </p:tav>
                                      </p:tavLst>
                                    </p:anim>
                                    <p:anim calcmode="lin" valueType="num">
                                      <p:cBhvr additive="base">
                                        <p:cTn id="2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blinds(horizontal)">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blinds(horizontal)">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blinds(horizontal)">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blinds(horizontal)">
                                      <p:cBhvr>
                                        <p:cTn id="58" dur="500"/>
                                        <p:tgtEl>
                                          <p:spTgt spid="2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p:bldP spid="16" grpId="0"/>
      <p:bldP spid="17" grpId="0"/>
      <p:bldP spid="19" grpId="0"/>
      <p:bldP spid="20" grpId="0"/>
      <p:bldP spid="21" grpId="0"/>
      <p:bldP spid="22" grpId="0"/>
      <p:bldP spid="24" grpId="0" bldLvl="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 name="文本框 1"/>
          <p:cNvSpPr txBox="1"/>
          <p:nvPr/>
        </p:nvSpPr>
        <p:spPr>
          <a:xfrm>
            <a:off x="857250" y="1586865"/>
            <a:ext cx="4035425" cy="460375"/>
          </a:xfrm>
          <a:prstGeom prst="rect">
            <a:avLst/>
          </a:prstGeom>
          <a:solidFill>
            <a:schemeClr val="accent1">
              <a:lumMod val="50000"/>
            </a:schemeClr>
          </a:solidFill>
        </p:spPr>
        <p:txBody>
          <a:bodyPr wrap="square" rtlCol="0">
            <a:spAutoFit/>
          </a:bodyPr>
          <a:lstStyle/>
          <a:p>
            <a:r>
              <a:rPr lang="zh-CN" altLang="zh-CN" sz="2400">
                <a:solidFill>
                  <a:srgbClr val="FFFF00"/>
                </a:solidFill>
                <a:latin typeface="黑体" panose="02010609060101010101" pitchFamily="49" charset="-122"/>
                <a:ea typeface="黑体" panose="02010609060101010101" pitchFamily="49" charset="-122"/>
              </a:rPr>
              <a:t>中国值得我们感激和尊重！</a:t>
            </a:r>
          </a:p>
        </p:txBody>
      </p:sp>
      <p:sp>
        <p:nvSpPr>
          <p:cNvPr id="3" name="文本框 2"/>
          <p:cNvSpPr txBox="1"/>
          <p:nvPr/>
        </p:nvSpPr>
        <p:spPr>
          <a:xfrm>
            <a:off x="857250" y="2830195"/>
            <a:ext cx="7699375" cy="460375"/>
          </a:xfrm>
          <a:prstGeom prst="rect">
            <a:avLst/>
          </a:prstGeom>
          <a:solidFill>
            <a:schemeClr val="accent1">
              <a:lumMod val="50000"/>
            </a:schemeClr>
          </a:solidFill>
        </p:spPr>
        <p:txBody>
          <a:bodyPr wrap="square" rtlCol="0">
            <a:spAutoFit/>
          </a:bodyPr>
          <a:lstStyle/>
          <a:p>
            <a:r>
              <a:rPr lang="zh-CN" altLang="zh-CN" sz="2400">
                <a:solidFill>
                  <a:srgbClr val="FFFF00"/>
                </a:solidFill>
                <a:latin typeface="黑体" panose="02010609060101010101" pitchFamily="49" charset="-122"/>
                <a:ea typeface="黑体" panose="02010609060101010101" pitchFamily="49" charset="-122"/>
              </a:rPr>
              <a:t>不仅是为了保护国内民众，也是对全球公共安全负责！</a:t>
            </a:r>
          </a:p>
        </p:txBody>
      </p:sp>
      <p:pic>
        <p:nvPicPr>
          <p:cNvPr id="4" name="图片 7"/>
          <p:cNvPicPr>
            <a:picLocks noChangeAspect="1"/>
          </p:cNvPicPr>
          <p:nvPr/>
        </p:nvPicPr>
        <p:blipFill>
          <a:blip r:embed="rId2"/>
          <a:srcRect t="68124"/>
          <a:stretch>
            <a:fillRect/>
          </a:stretch>
        </p:blipFill>
        <p:spPr>
          <a:xfrm rot="10800000">
            <a:off x="-59690" y="-185"/>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3"/>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3"/>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25621" y="28937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graphicFrame>
        <p:nvGraphicFramePr>
          <p:cNvPr id="10" name="表格 9"/>
          <p:cNvGraphicFramePr/>
          <p:nvPr>
            <p:custDataLst>
              <p:tags r:id="rId1"/>
            </p:custDataLst>
          </p:nvPr>
        </p:nvGraphicFramePr>
        <p:xfrm>
          <a:off x="688340" y="1391920"/>
          <a:ext cx="5577840" cy="1240790"/>
        </p:xfrm>
        <a:graphic>
          <a:graphicData uri="http://schemas.openxmlformats.org/drawingml/2006/table">
            <a:tbl>
              <a:tblPr firstRow="1" bandRow="1">
                <a:tableStyleId>{5C22544A-7EE6-4342-B048-85BDC9FD1C3A}</a:tableStyleId>
              </a:tblPr>
              <a:tblGrid>
                <a:gridCol w="5577840">
                  <a:extLst>
                    <a:ext uri="{9D8B030D-6E8A-4147-A177-3AD203B41FA5}">
                      <a16:colId xmlns:a16="http://schemas.microsoft.com/office/drawing/2014/main" val="20000"/>
                    </a:ext>
                  </a:extLst>
                </a:gridCol>
              </a:tblGrid>
              <a:tr h="400685">
                <a:tc>
                  <a:txBody>
                    <a:bodyPr/>
                    <a:lstStyle/>
                    <a:p>
                      <a:pPr>
                        <a:buNone/>
                      </a:pPr>
                      <a:r>
                        <a:rPr lang="zh-CN" altLang="en-US" sz="1200">
                          <a:latin typeface="黑体" panose="02010609060101010101" pitchFamily="49" charset="-122"/>
                          <a:ea typeface="黑体" panose="02010609060101010101" pitchFamily="49" charset="-122"/>
                        </a:rPr>
                        <a:t>中国</a:t>
                      </a: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0"/>
                  </a:ext>
                </a:extLst>
              </a:tr>
              <a:tr h="438785">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1"/>
                  </a:ext>
                </a:extLst>
              </a:tr>
              <a:tr h="401320">
                <a:tc>
                  <a:txBody>
                    <a:bodyPr/>
                    <a:lstStyle/>
                    <a:p>
                      <a:pPr>
                        <a:buNone/>
                      </a:pPr>
                      <a:endParaRPr lang="zh-CN" altLang="en-US" sz="1200">
                        <a:latin typeface="黑体" panose="02010609060101010101" pitchFamily="49" charset="-122"/>
                        <a:ea typeface="黑体" panose="02010609060101010101" pitchFamily="49" charset="-122"/>
                      </a:endParaRPr>
                    </a:p>
                  </a:txBody>
                  <a:tcPr marL="145174" marR="145174" marT="72587" marB="72587">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extLst>
                  <a:ext uri="{0D108BD9-81ED-4DB2-BD59-A6C34878D82A}">
                    <a16:rowId xmlns:a16="http://schemas.microsoft.com/office/drawing/2014/main" val="10002"/>
                  </a:ext>
                </a:extLst>
              </a:tr>
            </a:tbl>
          </a:graphicData>
        </a:graphic>
      </p:graphicFrame>
      <p:sp>
        <p:nvSpPr>
          <p:cNvPr id="3" name="文本框 2"/>
          <p:cNvSpPr txBox="1"/>
          <p:nvPr/>
        </p:nvSpPr>
        <p:spPr>
          <a:xfrm>
            <a:off x="785495" y="1393825"/>
            <a:ext cx="6295390" cy="368300"/>
          </a:xfrm>
          <a:prstGeom prst="rect">
            <a:avLst/>
          </a:prstGeom>
          <a:noFill/>
        </p:spPr>
        <p:txBody>
          <a:bodyPr wrap="square" rtlCol="0">
            <a:spAutoFit/>
          </a:bodyPr>
          <a:lstStyle/>
          <a:p>
            <a:r>
              <a:rPr lang="zh-CN" altLang="en-US"/>
              <a:t>中国共产党始终代表中国先进生产力的发展要求</a:t>
            </a:r>
          </a:p>
        </p:txBody>
      </p:sp>
      <p:sp>
        <p:nvSpPr>
          <p:cNvPr id="4" name="文本框 3"/>
          <p:cNvSpPr txBox="1"/>
          <p:nvPr/>
        </p:nvSpPr>
        <p:spPr>
          <a:xfrm>
            <a:off x="785495" y="1828165"/>
            <a:ext cx="6295390" cy="368300"/>
          </a:xfrm>
          <a:prstGeom prst="rect">
            <a:avLst/>
          </a:prstGeom>
          <a:noFill/>
        </p:spPr>
        <p:txBody>
          <a:bodyPr wrap="square" rtlCol="0">
            <a:spAutoFit/>
          </a:bodyPr>
          <a:lstStyle/>
          <a:p>
            <a:r>
              <a:rPr lang="zh-CN" altLang="en-US"/>
              <a:t>中国共产党始终代表中国先进文化的发展方向</a:t>
            </a:r>
          </a:p>
        </p:txBody>
      </p:sp>
      <p:sp>
        <p:nvSpPr>
          <p:cNvPr id="7" name="文本框 6"/>
          <p:cNvSpPr txBox="1"/>
          <p:nvPr/>
        </p:nvSpPr>
        <p:spPr>
          <a:xfrm>
            <a:off x="785495" y="2264410"/>
            <a:ext cx="6295390" cy="368300"/>
          </a:xfrm>
          <a:prstGeom prst="rect">
            <a:avLst/>
          </a:prstGeom>
          <a:noFill/>
        </p:spPr>
        <p:txBody>
          <a:bodyPr wrap="square" rtlCol="0">
            <a:spAutoFit/>
          </a:bodyPr>
          <a:lstStyle/>
          <a:p>
            <a:r>
              <a:rPr lang="zh-CN" altLang="en-US"/>
              <a:t>中国共产党始终代表中国最广大人民的根本利益</a:t>
            </a:r>
          </a:p>
        </p:txBody>
      </p:sp>
      <p:sp>
        <p:nvSpPr>
          <p:cNvPr id="8" name="文本框 7"/>
          <p:cNvSpPr txBox="1"/>
          <p:nvPr/>
        </p:nvSpPr>
        <p:spPr>
          <a:xfrm>
            <a:off x="3090545" y="381635"/>
            <a:ext cx="2362835" cy="368300"/>
          </a:xfrm>
          <a:prstGeom prst="rect">
            <a:avLst/>
          </a:prstGeom>
          <a:solidFill>
            <a:schemeClr val="accent1">
              <a:lumMod val="50000"/>
            </a:schemeClr>
          </a:solidFill>
        </p:spPr>
        <p:txBody>
          <a:bodyPr wrap="square" rtlCol="0">
            <a:spAutoFit/>
          </a:bodyPr>
          <a:lstStyle/>
          <a:p>
            <a:r>
              <a:rPr lang="en-US" altLang="zh-CN">
                <a:solidFill>
                  <a:srgbClr val="FFFF00"/>
                </a:solidFill>
              </a:rPr>
              <a:t>“</a:t>
            </a:r>
            <a:r>
              <a:rPr lang="zh-CN" altLang="zh-CN">
                <a:solidFill>
                  <a:srgbClr val="FFFF00"/>
                </a:solidFill>
              </a:rPr>
              <a:t>三个代表</a:t>
            </a:r>
            <a:r>
              <a:rPr lang="en-US" altLang="zh-CN">
                <a:solidFill>
                  <a:srgbClr val="FFFF00"/>
                </a:solidFill>
              </a:rPr>
              <a:t>”</a:t>
            </a:r>
            <a:r>
              <a:rPr lang="zh-CN" altLang="en-US">
                <a:solidFill>
                  <a:srgbClr val="FFFF00"/>
                </a:solidFill>
              </a:rPr>
              <a:t>重要思想</a:t>
            </a:r>
          </a:p>
        </p:txBody>
      </p:sp>
      <p:sp>
        <p:nvSpPr>
          <p:cNvPr id="9" name="文本框 8"/>
          <p:cNvSpPr txBox="1"/>
          <p:nvPr/>
        </p:nvSpPr>
        <p:spPr>
          <a:xfrm>
            <a:off x="3090545" y="886460"/>
            <a:ext cx="3989705" cy="368300"/>
          </a:xfrm>
          <a:prstGeom prst="rect">
            <a:avLst/>
          </a:prstGeom>
          <a:solidFill>
            <a:schemeClr val="accent1">
              <a:lumMod val="50000"/>
            </a:schemeClr>
          </a:solidFill>
        </p:spPr>
        <p:txBody>
          <a:bodyPr wrap="square" rtlCol="0">
            <a:spAutoFit/>
          </a:bodyPr>
          <a:lstStyle/>
          <a:p>
            <a:r>
              <a:rPr lang="zh-CN" altLang="en-US">
                <a:solidFill>
                  <a:srgbClr val="FFFF00"/>
                </a:solidFill>
              </a:rPr>
              <a:t>在中共</a:t>
            </a:r>
            <a:r>
              <a:rPr lang="en-US" altLang="zh-CN">
                <a:solidFill>
                  <a:srgbClr val="FFFF00"/>
                </a:solidFill>
              </a:rPr>
              <a:t>“</a:t>
            </a:r>
            <a:r>
              <a:rPr lang="zh-CN" altLang="en-US">
                <a:solidFill>
                  <a:srgbClr val="FFFF00"/>
                </a:solidFill>
              </a:rPr>
              <a:t>十六大</a:t>
            </a:r>
            <a:r>
              <a:rPr lang="en-US" altLang="zh-CN">
                <a:solidFill>
                  <a:srgbClr val="FFFF00"/>
                </a:solidFill>
              </a:rPr>
              <a:t>”</a:t>
            </a:r>
            <a:r>
              <a:rPr lang="zh-CN" altLang="en-US">
                <a:solidFill>
                  <a:srgbClr val="FFFF00"/>
                </a:solidFill>
              </a:rPr>
              <a:t>确立为党的指导思想</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192246" y="1179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5948045" y="845185"/>
            <a:ext cx="1468120" cy="368300"/>
          </a:xfrm>
          <a:prstGeom prst="rect">
            <a:avLst/>
          </a:prstGeom>
          <a:solidFill>
            <a:schemeClr val="accent1">
              <a:lumMod val="50000"/>
            </a:schemeClr>
          </a:solidFill>
        </p:spPr>
        <p:txBody>
          <a:bodyPr wrap="square" rtlCol="0">
            <a:spAutoFit/>
          </a:bodyPr>
          <a:lstStyle/>
          <a:p>
            <a:r>
              <a:rPr lang="zh-CN" altLang="en-US">
                <a:solidFill>
                  <a:srgbClr val="FFFF00"/>
                </a:solidFill>
              </a:rPr>
              <a:t>科学发展观</a:t>
            </a:r>
          </a:p>
        </p:txBody>
      </p:sp>
      <p:sp>
        <p:nvSpPr>
          <p:cNvPr id="9" name="文本框 8"/>
          <p:cNvSpPr txBox="1"/>
          <p:nvPr/>
        </p:nvSpPr>
        <p:spPr>
          <a:xfrm>
            <a:off x="5948045" y="2048510"/>
            <a:ext cx="2560955" cy="645160"/>
          </a:xfrm>
          <a:prstGeom prst="rect">
            <a:avLst/>
          </a:prstGeom>
          <a:solidFill>
            <a:schemeClr val="accent1">
              <a:lumMod val="50000"/>
            </a:schemeClr>
          </a:solidFill>
        </p:spPr>
        <p:txBody>
          <a:bodyPr wrap="square" rtlCol="0">
            <a:spAutoFit/>
          </a:bodyPr>
          <a:lstStyle/>
          <a:p>
            <a:r>
              <a:rPr lang="zh-CN" altLang="en-US">
                <a:solidFill>
                  <a:srgbClr val="FFFF00"/>
                </a:solidFill>
              </a:rPr>
              <a:t>在中共</a:t>
            </a:r>
            <a:r>
              <a:rPr lang="en-US" altLang="zh-CN">
                <a:solidFill>
                  <a:srgbClr val="FFFF00"/>
                </a:solidFill>
              </a:rPr>
              <a:t>“</a:t>
            </a:r>
            <a:r>
              <a:rPr lang="zh-CN" altLang="en-US">
                <a:solidFill>
                  <a:srgbClr val="FFFF00"/>
                </a:solidFill>
              </a:rPr>
              <a:t>十八大</a:t>
            </a:r>
            <a:r>
              <a:rPr lang="en-US" altLang="zh-CN">
                <a:solidFill>
                  <a:srgbClr val="FFFF00"/>
                </a:solidFill>
              </a:rPr>
              <a:t>”</a:t>
            </a:r>
            <a:r>
              <a:rPr lang="zh-CN" altLang="en-US">
                <a:solidFill>
                  <a:srgbClr val="FFFF00"/>
                </a:solidFill>
              </a:rPr>
              <a:t>确立为党的指导思想</a:t>
            </a:r>
          </a:p>
        </p:txBody>
      </p:sp>
      <p:pic>
        <p:nvPicPr>
          <p:cNvPr id="2" name="图片 1" descr="IMG_20200320_233801"/>
          <p:cNvPicPr>
            <a:picLocks noChangeAspect="1"/>
          </p:cNvPicPr>
          <p:nvPr/>
        </p:nvPicPr>
        <p:blipFill>
          <a:blip r:embed="rId3"/>
          <a:srcRect l="28836" t="15371" r="3777" b="13428"/>
          <a:stretch>
            <a:fillRect/>
          </a:stretch>
        </p:blipFill>
        <p:spPr>
          <a:xfrm rot="5400000">
            <a:off x="1373505" y="595630"/>
            <a:ext cx="4598670" cy="382841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192246" y="11792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8" name="文本框 7"/>
          <p:cNvSpPr txBox="1"/>
          <p:nvPr/>
        </p:nvSpPr>
        <p:spPr>
          <a:xfrm>
            <a:off x="3683000" y="467360"/>
            <a:ext cx="2362835" cy="368300"/>
          </a:xfrm>
          <a:prstGeom prst="rect">
            <a:avLst/>
          </a:prstGeom>
          <a:solidFill>
            <a:schemeClr val="accent1">
              <a:lumMod val="50000"/>
            </a:schemeClr>
          </a:solidFill>
        </p:spPr>
        <p:txBody>
          <a:bodyPr wrap="square" rtlCol="0">
            <a:spAutoFit/>
          </a:bodyPr>
          <a:lstStyle/>
          <a:p>
            <a:r>
              <a:rPr lang="zh-CN" altLang="en-US">
                <a:solidFill>
                  <a:srgbClr val="FFFF00"/>
                </a:solidFill>
              </a:rPr>
              <a:t>中共十九大</a:t>
            </a:r>
          </a:p>
        </p:txBody>
      </p:sp>
      <p:sp>
        <p:nvSpPr>
          <p:cNvPr id="9" name="文本框 8"/>
          <p:cNvSpPr txBox="1"/>
          <p:nvPr/>
        </p:nvSpPr>
        <p:spPr>
          <a:xfrm>
            <a:off x="3683000" y="925195"/>
            <a:ext cx="4998720" cy="645160"/>
          </a:xfrm>
          <a:prstGeom prst="rect">
            <a:avLst/>
          </a:prstGeom>
          <a:solidFill>
            <a:schemeClr val="accent1">
              <a:lumMod val="50000"/>
            </a:schemeClr>
          </a:solidFill>
        </p:spPr>
        <p:txBody>
          <a:bodyPr wrap="square" rtlCol="0">
            <a:spAutoFit/>
          </a:bodyPr>
          <a:lstStyle/>
          <a:p>
            <a:r>
              <a:rPr lang="zh-CN" altLang="en-US">
                <a:solidFill>
                  <a:srgbClr val="FFFF00"/>
                </a:solidFill>
              </a:rPr>
              <a:t>习近平新时代中国特色社会主义思想被确立为中国共产党必须长期坚持的指导思想</a:t>
            </a:r>
          </a:p>
        </p:txBody>
      </p:sp>
      <p:pic>
        <p:nvPicPr>
          <p:cNvPr id="3" name="图片 2"/>
          <p:cNvPicPr>
            <a:picLocks noChangeAspect="1"/>
          </p:cNvPicPr>
          <p:nvPr/>
        </p:nvPicPr>
        <p:blipFill>
          <a:blip r:embed="rId3"/>
          <a:stretch>
            <a:fillRect/>
          </a:stretch>
        </p:blipFill>
        <p:spPr>
          <a:xfrm>
            <a:off x="297180" y="1327785"/>
            <a:ext cx="2672715" cy="2764790"/>
          </a:xfrm>
          <a:prstGeom prst="rect">
            <a:avLst/>
          </a:prstGeom>
        </p:spPr>
      </p:pic>
      <p:sp>
        <p:nvSpPr>
          <p:cNvPr id="4" name="文本框 3"/>
          <p:cNvSpPr txBox="1"/>
          <p:nvPr/>
        </p:nvSpPr>
        <p:spPr>
          <a:xfrm>
            <a:off x="3093632" y="1713408"/>
            <a:ext cx="4921831" cy="1183640"/>
          </a:xfrm>
          <a:prstGeom prst="rect">
            <a:avLst/>
          </a:prstGeom>
          <a:solidFill>
            <a:schemeClr val="bg1"/>
          </a:solidFill>
          <a:ln w="38100">
            <a:solidFill>
              <a:schemeClr val="accent1">
                <a:lumMod val="50000"/>
              </a:schemeClr>
            </a:solidFill>
          </a:ln>
        </p:spPr>
        <p:txBody>
          <a:bodyPr wrap="square" rtlCol="0">
            <a:spAutoFit/>
          </a:bodyPr>
          <a:lstStyle/>
          <a:p>
            <a:pPr fontAlgn="auto">
              <a:lnSpc>
                <a:spcPts val="2840"/>
              </a:lnSpc>
            </a:pPr>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现阶段我国社会的主要矛盾是人民日益增长的美好生活需要和不平衡不充分的发展之间的矛盾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16096" y="16555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sp>
        <p:nvSpPr>
          <p:cNvPr id="14" name="文本框 13"/>
          <p:cNvSpPr txBox="1"/>
          <p:nvPr/>
        </p:nvSpPr>
        <p:spPr>
          <a:xfrm>
            <a:off x="4307205" y="939800"/>
            <a:ext cx="2756535" cy="36830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实现中华民族伟大复兴</a:t>
            </a:r>
          </a:p>
        </p:txBody>
      </p:sp>
      <p:pic>
        <p:nvPicPr>
          <p:cNvPr id="7" name="图片 6" descr="2345_image_file_copy_1 (4)_副本"/>
          <p:cNvPicPr>
            <a:picLocks noChangeAspect="1"/>
          </p:cNvPicPr>
          <p:nvPr/>
        </p:nvPicPr>
        <p:blipFill>
          <a:blip r:embed="rId3"/>
          <a:stretch>
            <a:fillRect/>
          </a:stretch>
        </p:blipFill>
        <p:spPr>
          <a:xfrm>
            <a:off x="516255" y="790575"/>
            <a:ext cx="3157855" cy="4081780"/>
          </a:xfrm>
          <a:prstGeom prst="rect">
            <a:avLst/>
          </a:prstGeom>
        </p:spPr>
      </p:pic>
      <p:sp>
        <p:nvSpPr>
          <p:cNvPr id="4" name="文本框 3"/>
          <p:cNvSpPr txBox="1"/>
          <p:nvPr/>
        </p:nvSpPr>
        <p:spPr>
          <a:xfrm>
            <a:off x="4307205" y="1742440"/>
            <a:ext cx="3826510" cy="384810"/>
          </a:xfrm>
          <a:prstGeom prst="rect">
            <a:avLst/>
          </a:prstGeom>
          <a:solidFill>
            <a:schemeClr val="accent1">
              <a:lumMod val="50000"/>
            </a:schemeClr>
          </a:solidFill>
        </p:spPr>
        <p:txBody>
          <a:bodyPr wrap="square" rtlCol="0">
            <a:spAutoFit/>
          </a:bodyPr>
          <a:lstStyle/>
          <a:p>
            <a:r>
              <a:rPr lang="zh-CN" altLang="en-US" sz="1905">
                <a:solidFill>
                  <a:srgbClr val="FFFF00"/>
                </a:solidFill>
                <a:latin typeface="微软雅黑" panose="020B0503020204020204" charset="-122"/>
                <a:ea typeface="微软雅黑" panose="020B0503020204020204" charset="-122"/>
              </a:rPr>
              <a:t>国家富强，民族振兴，人民幸福。</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6" name="TextBox 9"/>
          <p:cNvSpPr txBox="1"/>
          <p:nvPr/>
        </p:nvSpPr>
        <p:spPr>
          <a:xfrm>
            <a:off x="516096" y="165550"/>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图文说史</a:t>
            </a:r>
          </a:p>
        </p:txBody>
      </p:sp>
      <p:pic>
        <p:nvPicPr>
          <p:cNvPr id="2" name="图片 54"/>
          <p:cNvPicPr>
            <a:picLocks noChangeAspect="1"/>
          </p:cNvPicPr>
          <p:nvPr/>
        </p:nvPicPr>
        <p:blipFill>
          <a:blip r:embed="rId3"/>
          <a:stretch>
            <a:fillRect/>
          </a:stretch>
        </p:blipFill>
        <p:spPr>
          <a:xfrm>
            <a:off x="1544320" y="671195"/>
            <a:ext cx="3511550" cy="4327525"/>
          </a:xfrm>
          <a:prstGeom prst="rect">
            <a:avLst/>
          </a:prstGeom>
          <a:noFill/>
          <a:ln w="9525">
            <a:noFill/>
          </a:ln>
        </p:spPr>
      </p:pic>
      <p:sp>
        <p:nvSpPr>
          <p:cNvPr id="14" name="文本框 13"/>
          <p:cNvSpPr txBox="1"/>
          <p:nvPr/>
        </p:nvSpPr>
        <p:spPr>
          <a:xfrm>
            <a:off x="5216525" y="1457325"/>
            <a:ext cx="3279775" cy="64516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rPr>
              <a:t>改革开放以来，国内生产总值高速增长</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3" name="文本框 2"/>
          <p:cNvSpPr txBox="1"/>
          <p:nvPr/>
        </p:nvSpPr>
        <p:spPr>
          <a:xfrm>
            <a:off x="1617345" y="1946910"/>
            <a:ext cx="6296025" cy="583565"/>
          </a:xfrm>
          <a:prstGeom prst="rect">
            <a:avLst/>
          </a:prstGeom>
          <a:solidFill>
            <a:schemeClr val="accent1">
              <a:lumMod val="50000"/>
            </a:schemeClr>
          </a:solidFill>
        </p:spPr>
        <p:txBody>
          <a:bodyPr wrap="square" rtlCol="0">
            <a:spAutoFit/>
          </a:bodyPr>
          <a:lstStyle/>
          <a:p>
            <a:r>
              <a:rPr lang="zh-CN" altLang="zh-CN" sz="3200">
                <a:solidFill>
                  <a:srgbClr val="FFFF00"/>
                </a:solidFill>
                <a:latin typeface="黑体" panose="02010609060101010101" pitchFamily="49" charset="-122"/>
                <a:ea typeface="黑体" panose="02010609060101010101" pitchFamily="49" charset="-122"/>
              </a:rPr>
              <a:t>请用</a:t>
            </a:r>
            <a:r>
              <a:rPr lang="en-US" altLang="zh-CN" sz="3200">
                <a:solidFill>
                  <a:srgbClr val="FFFF00"/>
                </a:solidFill>
                <a:latin typeface="黑体" panose="02010609060101010101" pitchFamily="49" charset="-122"/>
                <a:ea typeface="黑体" panose="02010609060101010101" pitchFamily="49" charset="-122"/>
              </a:rPr>
              <a:t>10</a:t>
            </a:r>
            <a:r>
              <a:rPr lang="zh-CN" altLang="en-US" sz="3200">
                <a:solidFill>
                  <a:srgbClr val="FFFF00"/>
                </a:solidFill>
                <a:latin typeface="黑体" panose="02010609060101010101" pitchFamily="49" charset="-122"/>
                <a:ea typeface="黑体" panose="02010609060101010101" pitchFamily="49" charset="-122"/>
              </a:rPr>
              <a:t>分钟的时间完成拓展练习</a:t>
            </a:r>
          </a:p>
        </p:txBody>
      </p:sp>
      <p:sp>
        <p:nvSpPr>
          <p:cNvPr id="4" name="TextBox 9"/>
          <p:cNvSpPr txBox="1"/>
          <p:nvPr/>
        </p:nvSpPr>
        <p:spPr>
          <a:xfrm>
            <a:off x="420846" y="544645"/>
            <a:ext cx="1485900" cy="460375"/>
          </a:xfrm>
          <a:prstGeom prst="rect">
            <a:avLst/>
          </a:prstGeom>
          <a:solidFill>
            <a:schemeClr val="bg1"/>
          </a:solidFill>
          <a:ln w="38100">
            <a:solidFill>
              <a:schemeClr val="accent4"/>
            </a:solidFill>
          </a:ln>
        </p:spPr>
        <p:txBody>
          <a:bodyPr wrap="square" rtlCol="0">
            <a:spAutoFit/>
          </a:bodyPr>
          <a:lstStyle/>
          <a:p>
            <a:r>
              <a:rPr lang="zh-CN" altLang="en-US" sz="2400" b="1" dirty="0">
                <a:solidFill>
                  <a:srgbClr val="FF0000"/>
                </a:solidFill>
                <a:latin typeface="黑体" panose="02010609060101010101" pitchFamily="49" charset="-122"/>
                <a:ea typeface="黑体" panose="02010609060101010101" pitchFamily="49" charset="-122"/>
              </a:rPr>
              <a:t>拓展练习</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7" name="文本框 6"/>
          <p:cNvSpPr txBox="1"/>
          <p:nvPr/>
        </p:nvSpPr>
        <p:spPr>
          <a:xfrm>
            <a:off x="187325" y="448945"/>
            <a:ext cx="8769985" cy="1076325"/>
          </a:xfrm>
          <a:prstGeom prst="rect">
            <a:avLst/>
          </a:prstGeom>
          <a:solidFill>
            <a:schemeClr val="bg1"/>
          </a:solidFill>
        </p:spPr>
        <p:txBody>
          <a:bodyPr wrap="square" rtlCol="0">
            <a:spAutoFit/>
          </a:bodyPr>
          <a:lstStyle/>
          <a:p>
            <a:r>
              <a:rPr lang="en-US" altLang="zh-CN" sz="1600">
                <a:latin typeface="楷体_GB2312" panose="02010609030101010101" charset="-122"/>
                <a:ea typeface="楷体_GB2312" panose="02010609030101010101" charset="-122"/>
                <a:cs typeface="楷体_GB2312" panose="02010609030101010101" charset="-122"/>
              </a:rPr>
              <a:t>8.</a:t>
            </a:r>
            <a:r>
              <a:rPr lang="zh-CN" altLang="en-US" sz="1600">
                <a:latin typeface="楷体_GB2312" panose="02010609030101010101" charset="-122"/>
                <a:ea typeface="楷体_GB2312" panose="02010609030101010101" charset="-122"/>
                <a:cs typeface="楷体_GB2312" panose="02010609030101010101" charset="-122"/>
              </a:rPr>
              <a:t>材料一：从今以后，只要不发生大规模的外敌入侵，现代化建设就是全党的工作。其他工作包括党的政治工作，都围绕着这个中心工作，并为这个中心工作服务的；不能再搞任何离开这个中心工作、损害现代化建设的‘政治运动’和‘阶级斗争</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了 。   </a:t>
            </a:r>
            <a:r>
              <a:rPr lang="en-US" altLang="zh-CN" sz="1600">
                <a:latin typeface="楷体_GB2312" panose="02010609030101010101" charset="-122"/>
                <a:ea typeface="楷体_GB2312" panose="02010609030101010101" charset="-122"/>
                <a:cs typeface="楷体_GB2312" panose="02010609030101010101" charset="-122"/>
              </a:rPr>
              <a:t>——1978</a:t>
            </a:r>
            <a:r>
              <a:rPr lang="zh-CN" altLang="en-US" sz="1600">
                <a:latin typeface="楷体_GB2312" panose="02010609030101010101" charset="-122"/>
                <a:ea typeface="楷体_GB2312" panose="02010609030101010101" charset="-122"/>
                <a:cs typeface="楷体_GB2312" panose="02010609030101010101" charset="-122"/>
              </a:rPr>
              <a:t>年《人民日报》</a:t>
            </a:r>
            <a:endParaRPr lang="zh-CN" altLang="en-US" sz="1600" b="1">
              <a:latin typeface="楷体_GB2312" panose="02010609030101010101" charset="-122"/>
              <a:ea typeface="楷体_GB2312" panose="02010609030101010101" charset="-122"/>
              <a:cs typeface="楷体_GB2312" panose="02010609030101010101" charset="-122"/>
            </a:endParaRPr>
          </a:p>
          <a:p>
            <a:r>
              <a:rPr lang="zh-CN" altLang="en-US" sz="1600">
                <a:solidFill>
                  <a:schemeClr val="accent1">
                    <a:lumMod val="50000"/>
                  </a:schemeClr>
                </a:solidFill>
                <a:latin typeface="黑体" panose="02010609060101010101" pitchFamily="49" charset="-122"/>
                <a:ea typeface="黑体" panose="02010609060101010101" pitchFamily="49" charset="-122"/>
                <a:cs typeface="楷体_GB2312" panose="02010609030101010101" charset="-122"/>
              </a:rPr>
              <a:t>请回答：以上社论内容与哪一次会议的召开有关？这次会议有何重大意义？</a:t>
            </a:r>
          </a:p>
        </p:txBody>
      </p:sp>
      <p:sp>
        <p:nvSpPr>
          <p:cNvPr id="8" name="文本框 7"/>
          <p:cNvSpPr txBox="1"/>
          <p:nvPr/>
        </p:nvSpPr>
        <p:spPr>
          <a:xfrm>
            <a:off x="254000" y="2461895"/>
            <a:ext cx="8437880" cy="1322070"/>
          </a:xfrm>
          <a:prstGeom prst="rect">
            <a:avLst/>
          </a:prstGeom>
          <a:noFill/>
        </p:spPr>
        <p:txBody>
          <a:bodyPr wrap="square" rtlCol="0">
            <a:spAutoFit/>
          </a:bodyPr>
          <a:lstStyle/>
          <a:p>
            <a:r>
              <a:rPr lang="zh-CN" altLang="en-US" sz="1600">
                <a:latin typeface="楷体_GB2312" panose="02010609030101010101" charset="-122"/>
                <a:ea typeface="楷体_GB2312" panose="02010609030101010101" charset="-122"/>
                <a:cs typeface="楷体_GB2312" panose="02010609030101010101" charset="-122"/>
              </a:rPr>
              <a:t>材料二：</a:t>
            </a:r>
            <a:r>
              <a:rPr lang="en-US" altLang="zh-CN" sz="1600">
                <a:latin typeface="楷体_GB2312" panose="02010609030101010101" charset="-122"/>
                <a:ea typeface="楷体_GB2312" panose="02010609030101010101" charset="-122"/>
                <a:cs typeface="楷体_GB2312" panose="02010609030101010101" charset="-122"/>
              </a:rPr>
              <a:t>1980</a:t>
            </a:r>
            <a:r>
              <a:rPr lang="zh-CN" altLang="en-US" sz="1600">
                <a:latin typeface="楷体_GB2312" panose="02010609030101010101" charset="-122"/>
                <a:ea typeface="楷体_GB2312" panose="02010609030101010101" charset="-122"/>
                <a:cs typeface="楷体_GB2312" panose="02010609030101010101" charset="-122"/>
              </a:rPr>
              <a:t>年</a:t>
            </a:r>
            <a:r>
              <a:rPr lang="en-US" altLang="zh-CN" sz="1600">
                <a:latin typeface="楷体_GB2312" panose="02010609030101010101" charset="-122"/>
                <a:ea typeface="楷体_GB2312" panose="02010609030101010101" charset="-122"/>
                <a:cs typeface="楷体_GB2312" panose="02010609030101010101" charset="-122"/>
              </a:rPr>
              <a:t>1</a:t>
            </a:r>
            <a:r>
              <a:rPr lang="zh-CN" altLang="en-US" sz="1600">
                <a:latin typeface="楷体_GB2312" panose="02010609030101010101" charset="-122"/>
                <a:ea typeface="楷体_GB2312" panose="02010609030101010101" charset="-122"/>
                <a:cs typeface="楷体_GB2312" panose="02010609030101010101" charset="-122"/>
              </a:rPr>
              <a:t>月，中共安徽省委召开的农业工作会议指出：</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分田单干也不等于资本主义，没有什么可怕，群众已经认可了。到底哪种制度合适？主要看增产是否显著，农民收入是否增加，大多数群众是否欢迎。</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安徽的经验很快得到中央的肯定，家庭联产承包责任制在全国农村推广。农村改革历程的开启，体现着全心全意为人民服务、为人民谋利益的新的民本思想。                         </a:t>
            </a:r>
            <a:r>
              <a:rPr lang="en-US" altLang="zh-CN" sz="1600">
                <a:latin typeface="楷体_GB2312" panose="02010609030101010101" charset="-122"/>
                <a:ea typeface="楷体_GB2312" panose="02010609030101010101" charset="-122"/>
                <a:cs typeface="楷体_GB2312" panose="02010609030101010101" charset="-122"/>
              </a:rPr>
              <a:t>——</a:t>
            </a:r>
            <a:r>
              <a:rPr lang="zh-CN" altLang="en-US" sz="1600">
                <a:latin typeface="楷体_GB2312" panose="02010609030101010101" charset="-122"/>
                <a:ea typeface="楷体_GB2312" panose="02010609030101010101" charset="-122"/>
                <a:cs typeface="楷体_GB2312" panose="02010609030101010101" charset="-122"/>
              </a:rPr>
              <a:t>摘编自孙明杰《万里农村改革中的民本思想》</a:t>
            </a:r>
          </a:p>
        </p:txBody>
      </p:sp>
      <p:sp>
        <p:nvSpPr>
          <p:cNvPr id="16" name="文本框 15"/>
          <p:cNvSpPr txBox="1"/>
          <p:nvPr/>
        </p:nvSpPr>
        <p:spPr>
          <a:xfrm>
            <a:off x="461645" y="3783965"/>
            <a:ext cx="7248525" cy="337185"/>
          </a:xfrm>
          <a:prstGeom prst="rect">
            <a:avLst/>
          </a:prstGeom>
          <a:noFill/>
        </p:spPr>
        <p:txBody>
          <a:bodyPr wrap="square" rtlCol="0">
            <a:spAutoFit/>
          </a:bodyPr>
          <a:lstStyle/>
          <a:p>
            <a:r>
              <a:rPr lang="zh-CN" altLang="en-US" sz="1600">
                <a:solidFill>
                  <a:schemeClr val="accent1">
                    <a:lumMod val="50000"/>
                  </a:schemeClr>
                </a:solidFill>
                <a:latin typeface="黑体" panose="02010609060101010101" pitchFamily="49" charset="-122"/>
                <a:ea typeface="黑体" panose="02010609060101010101" pitchFamily="49" charset="-122"/>
              </a:rPr>
              <a:t>依据材料，概括家庭联产承包责任制在全国得以推广的原因。</a:t>
            </a:r>
          </a:p>
        </p:txBody>
      </p:sp>
      <p:sp>
        <p:nvSpPr>
          <p:cNvPr id="17" name="文本框 16"/>
          <p:cNvSpPr txBox="1"/>
          <p:nvPr/>
        </p:nvSpPr>
        <p:spPr>
          <a:xfrm>
            <a:off x="795020" y="4262755"/>
            <a:ext cx="7591425" cy="645160"/>
          </a:xfrm>
          <a:prstGeom prst="rect">
            <a:avLst/>
          </a:prstGeom>
          <a:solidFill>
            <a:schemeClr val="accent1">
              <a:lumMod val="50000"/>
            </a:schemeClr>
          </a:solidFill>
        </p:spPr>
        <p:txBody>
          <a:bodyPr wrap="square" rtlCol="0">
            <a:spAutoFit/>
          </a:bodyPr>
          <a:lstStyle/>
          <a:p>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原因：</a:t>
            </a:r>
            <a:r>
              <a:rPr lang="en-US" altLang="zh-CN">
                <a:solidFill>
                  <a:srgbClr val="FFFF00"/>
                </a:solidFill>
                <a:latin typeface="黑体" panose="02010609060101010101" pitchFamily="49" charset="-122"/>
                <a:ea typeface="黑体" panose="02010609060101010101" pitchFamily="49" charset="-122"/>
                <a:cs typeface="黑体" panose="02010609060101010101" pitchFamily="49" charset="-122"/>
              </a:rPr>
              <a:t>“</a:t>
            </a:r>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分田单干</a:t>
            </a:r>
            <a:r>
              <a:rPr lang="en-US" altLang="zh-CN">
                <a:solidFill>
                  <a:srgbClr val="FFFF00"/>
                </a:solidFill>
                <a:latin typeface="黑体" panose="02010609060101010101" pitchFamily="49" charset="-122"/>
                <a:ea typeface="黑体" panose="02010609060101010101" pitchFamily="49" charset="-122"/>
                <a:cs typeface="黑体" panose="02010609060101010101" pitchFamily="49" charset="-122"/>
              </a:rPr>
              <a:t>”</a:t>
            </a:r>
            <a:r>
              <a:rPr lang="zh-CN" altLang="en-US">
                <a:solidFill>
                  <a:srgbClr val="FFFF00"/>
                </a:solidFill>
                <a:latin typeface="黑体" panose="02010609060101010101" pitchFamily="49" charset="-122"/>
                <a:ea typeface="黑体" panose="02010609060101010101" pitchFamily="49" charset="-122"/>
                <a:cs typeface="黑体" panose="02010609060101010101" pitchFamily="49" charset="-122"/>
              </a:rPr>
              <a:t>的实践取得良好效果，得到群众的认可；党中央肯定安徽经验。</a:t>
            </a:r>
          </a:p>
        </p:txBody>
      </p:sp>
      <p:sp>
        <p:nvSpPr>
          <p:cNvPr id="18" name="文本框 17"/>
          <p:cNvSpPr txBox="1"/>
          <p:nvPr/>
        </p:nvSpPr>
        <p:spPr>
          <a:xfrm>
            <a:off x="1033145" y="1457325"/>
            <a:ext cx="7257415" cy="972000"/>
          </a:xfrm>
          <a:prstGeom prst="rect">
            <a:avLst/>
          </a:prstGeom>
          <a:solidFill>
            <a:schemeClr val="accent1">
              <a:lumMod val="50000"/>
            </a:schemeClr>
          </a:solidFill>
        </p:spPr>
        <p:txBody>
          <a:bodyPr wrap="square" rtlCol="0">
            <a:spAutoFit/>
          </a:bodyPr>
          <a:lstStyle/>
          <a:p>
            <a:pPr fontAlgn="auto">
              <a:lnSpc>
                <a:spcPct val="150000"/>
              </a:lnSpc>
            </a:pPr>
            <a:r>
              <a:rPr lang="zh-CN" altLang="en-US" sz="1600">
                <a:solidFill>
                  <a:srgbClr val="FFFF00"/>
                </a:solidFill>
                <a:latin typeface="黑体" panose="02010609060101010101" pitchFamily="49" charset="-122"/>
                <a:ea typeface="黑体" panose="02010609060101010101" pitchFamily="49" charset="-122"/>
              </a:rPr>
              <a:t>会议：</a:t>
            </a:r>
          </a:p>
          <a:p>
            <a:pPr fontAlgn="auto">
              <a:lnSpc>
                <a:spcPct val="150000"/>
              </a:lnSpc>
            </a:pPr>
            <a:r>
              <a:rPr lang="zh-CN" altLang="en-US" sz="1600">
                <a:solidFill>
                  <a:srgbClr val="FFFF00"/>
                </a:solidFill>
                <a:latin typeface="黑体" panose="02010609060101010101" pitchFamily="49" charset="-122"/>
                <a:ea typeface="黑体" panose="02010609060101010101" pitchFamily="49" charset="-122"/>
              </a:rPr>
              <a:t>意义：</a:t>
            </a:r>
          </a:p>
        </p:txBody>
      </p:sp>
      <p:sp>
        <p:nvSpPr>
          <p:cNvPr id="21" name="文本框 20"/>
          <p:cNvSpPr txBox="1"/>
          <p:nvPr/>
        </p:nvSpPr>
        <p:spPr>
          <a:xfrm>
            <a:off x="1757045" y="1536700"/>
            <a:ext cx="4114165" cy="306705"/>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rPr>
              <a:t>中共十一届三中全会</a:t>
            </a:r>
          </a:p>
        </p:txBody>
      </p:sp>
      <p:sp>
        <p:nvSpPr>
          <p:cNvPr id="22" name="文本框 21"/>
          <p:cNvSpPr txBox="1"/>
          <p:nvPr/>
        </p:nvSpPr>
        <p:spPr>
          <a:xfrm>
            <a:off x="1757045" y="1878330"/>
            <a:ext cx="6076950" cy="521970"/>
          </a:xfrm>
          <a:prstGeom prst="rect">
            <a:avLst/>
          </a:prstGeom>
          <a:noFill/>
        </p:spPr>
        <p:txBody>
          <a:bodyPr wrap="square" rtlCol="0">
            <a:spAutoFit/>
          </a:bodyPr>
          <a:lstStyle/>
          <a:p>
            <a:r>
              <a:rPr lang="zh-CN" altLang="en-US" sz="1400">
                <a:solidFill>
                  <a:srgbClr val="FFFF00"/>
                </a:solidFill>
                <a:latin typeface="黑体" panose="02010609060101010101" pitchFamily="49" charset="-122"/>
                <a:ea typeface="黑体" panose="02010609060101010101" pitchFamily="49" charset="-122"/>
              </a:rPr>
              <a:t>中共十一届三中全会是新中国成立以来党的历史上具有深远意义的伟大转折，开启了我国改革开放的新时期</a:t>
            </a:r>
          </a:p>
        </p:txBody>
      </p:sp>
      <p:sp>
        <p:nvSpPr>
          <p:cNvPr id="23" name="圆角矩形 22"/>
          <p:cNvSpPr/>
          <p:nvPr/>
        </p:nvSpPr>
        <p:spPr>
          <a:xfrm>
            <a:off x="5706745" y="118999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圆角矩形 23"/>
          <p:cNvSpPr/>
          <p:nvPr/>
        </p:nvSpPr>
        <p:spPr>
          <a:xfrm>
            <a:off x="2557145" y="118999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5" name="直接连接符 24"/>
          <p:cNvCxnSpPr/>
          <p:nvPr/>
        </p:nvCxnSpPr>
        <p:spPr>
          <a:xfrm>
            <a:off x="4900295" y="739140"/>
            <a:ext cx="2419350" cy="38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圆角矩形 25"/>
          <p:cNvSpPr/>
          <p:nvPr/>
        </p:nvSpPr>
        <p:spPr>
          <a:xfrm>
            <a:off x="5062220" y="3783965"/>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7" name="直接连接符 26"/>
          <p:cNvCxnSpPr/>
          <p:nvPr/>
        </p:nvCxnSpPr>
        <p:spPr>
          <a:xfrm>
            <a:off x="5871210" y="1189990"/>
            <a:ext cx="2419350" cy="38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5227320" y="2985135"/>
            <a:ext cx="3282950" cy="571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312420" y="3238500"/>
            <a:ext cx="6216650" cy="3937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409575" y="3785870"/>
            <a:ext cx="1162685" cy="3352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500" fill="hold"/>
                                        <p:tgtEl>
                                          <p:spTgt spid="25"/>
                                        </p:tgtEl>
                                        <p:attrNameLst>
                                          <p:attrName>ppt_x</p:attrName>
                                        </p:attrNameLst>
                                      </p:cBhvr>
                                      <p:tavLst>
                                        <p:tav tm="0">
                                          <p:val>
                                            <p:strVal val="#ppt_x"/>
                                          </p:val>
                                        </p:tav>
                                        <p:tav tm="100000">
                                          <p:val>
                                            <p:strVal val="#ppt_x"/>
                                          </p:val>
                                        </p:tav>
                                      </p:tavLst>
                                    </p:anim>
                                    <p:anim calcmode="lin" valueType="num">
                                      <p:cBhvr additive="base">
                                        <p:cTn id="24" dur="5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ppt_x"/>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ppt_x"/>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anim calcmode="lin" valueType="num">
                                      <p:cBhvr additive="base">
                                        <p:cTn id="45" dur="500" fill="hold"/>
                                        <p:tgtEl>
                                          <p:spTgt spid="26"/>
                                        </p:tgtEl>
                                        <p:attrNameLst>
                                          <p:attrName>ppt_x</p:attrName>
                                        </p:attrNameLst>
                                      </p:cBhvr>
                                      <p:tavLst>
                                        <p:tav tm="0">
                                          <p:val>
                                            <p:strVal val="#ppt_x"/>
                                          </p:val>
                                        </p:tav>
                                        <p:tav tm="100000">
                                          <p:val>
                                            <p:strVal val="#ppt_x"/>
                                          </p:val>
                                        </p:tav>
                                      </p:tavLst>
                                    </p:anim>
                                    <p:anim calcmode="lin" valueType="num">
                                      <p:cBhvr additive="base">
                                        <p:cTn id="4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ppt_x"/>
                                          </p:val>
                                        </p:tav>
                                        <p:tav tm="100000">
                                          <p:val>
                                            <p:strVal val="#ppt_x"/>
                                          </p:val>
                                        </p:tav>
                                      </p:tavLst>
                                    </p:anim>
                                    <p:anim calcmode="lin" valueType="num">
                                      <p:cBhvr additive="base">
                                        <p:cTn id="5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 calcmode="lin" valueType="num">
                                      <p:cBhvr additive="base">
                                        <p:cTn id="57" dur="500" fill="hold"/>
                                        <p:tgtEl>
                                          <p:spTgt spid="28"/>
                                        </p:tgtEl>
                                        <p:attrNameLst>
                                          <p:attrName>ppt_x</p:attrName>
                                        </p:attrNameLst>
                                      </p:cBhvr>
                                      <p:tavLst>
                                        <p:tav tm="0">
                                          <p:val>
                                            <p:strVal val="#ppt_x"/>
                                          </p:val>
                                        </p:tav>
                                        <p:tav tm="100000">
                                          <p:val>
                                            <p:strVal val="#ppt_x"/>
                                          </p:val>
                                        </p:tav>
                                      </p:tavLst>
                                    </p:anim>
                                    <p:anim calcmode="lin" valueType="num">
                                      <p:cBhvr additive="base">
                                        <p:cTn id="58" dur="500" fill="hold"/>
                                        <p:tgtEl>
                                          <p:spTgt spid="28"/>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fill="hold"/>
                                        <p:tgtEl>
                                          <p:spTgt spid="29"/>
                                        </p:tgtEl>
                                        <p:attrNameLst>
                                          <p:attrName>ppt_x</p:attrName>
                                        </p:attrNameLst>
                                      </p:cBhvr>
                                      <p:tavLst>
                                        <p:tav tm="0">
                                          <p:val>
                                            <p:strVal val="#ppt_x"/>
                                          </p:val>
                                        </p:tav>
                                        <p:tav tm="100000">
                                          <p:val>
                                            <p:strVal val="#ppt_x"/>
                                          </p:val>
                                        </p:tav>
                                      </p:tavLst>
                                    </p:anim>
                                    <p:anim calcmode="lin" valueType="num">
                                      <p:cBhvr additive="base">
                                        <p:cTn id="6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500" fill="hold"/>
                                        <p:tgtEl>
                                          <p:spTgt spid="17"/>
                                        </p:tgtEl>
                                        <p:attrNameLst>
                                          <p:attrName>ppt_x</p:attrName>
                                        </p:attrNameLst>
                                      </p:cBhvr>
                                      <p:tavLst>
                                        <p:tav tm="0">
                                          <p:val>
                                            <p:strVal val="#ppt_x"/>
                                          </p:val>
                                        </p:tav>
                                        <p:tav tm="100000">
                                          <p:val>
                                            <p:strVal val="#ppt_x"/>
                                          </p:val>
                                        </p:tav>
                                      </p:tavLst>
                                    </p:anim>
                                    <p:anim calcmode="lin" valueType="num">
                                      <p:cBhvr additive="base">
                                        <p:cTn id="6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8" grpId="0" bldLvl="0" animBg="1"/>
      <p:bldP spid="21" grpId="0"/>
      <p:bldP spid="22" grpId="0"/>
      <p:bldP spid="23" grpId="0" animBg="1"/>
      <p:bldP spid="24" grpId="0" animBg="1"/>
      <p:bldP spid="26" grpId="0" animBg="1"/>
      <p:bldP spid="3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5" name="图片 7"/>
          <p:cNvPicPr>
            <a:picLocks noChangeAspect="1"/>
          </p:cNvPicPr>
          <p:nvPr/>
        </p:nvPicPr>
        <p:blipFill>
          <a:blip r:embed="rId2"/>
          <a:srcRect t="68124"/>
          <a:stretch>
            <a:fillRect/>
          </a:stretch>
        </p:blipFill>
        <p:spPr>
          <a:xfrm rot="10800000">
            <a:off x="0" y="-185"/>
            <a:ext cx="9144000" cy="1457325"/>
          </a:xfrm>
          <a:prstGeom prst="rect">
            <a:avLst/>
          </a:prstGeom>
          <a:noFill/>
          <a:ln w="9525">
            <a:noFill/>
          </a:ln>
        </p:spPr>
      </p:pic>
      <p:sp>
        <p:nvSpPr>
          <p:cNvPr id="3" name="文本框 2"/>
          <p:cNvSpPr txBox="1"/>
          <p:nvPr/>
        </p:nvSpPr>
        <p:spPr>
          <a:xfrm>
            <a:off x="363855" y="140970"/>
            <a:ext cx="8283575" cy="2861310"/>
          </a:xfrm>
          <a:prstGeom prst="rect">
            <a:avLst/>
          </a:prstGeom>
          <a:noFill/>
          <a:ln w="38100">
            <a:solidFill>
              <a:schemeClr val="accent1"/>
            </a:solidFill>
          </a:ln>
        </p:spPr>
        <p:txBody>
          <a:bodyPr wrap="square" rtlCol="0">
            <a:spAutoFit/>
          </a:bodyPr>
          <a:lstStyle/>
          <a:p>
            <a:pPr fontAlgn="auto">
              <a:lnSpc>
                <a:spcPct val="150000"/>
              </a:lnSpc>
            </a:pPr>
            <a:r>
              <a:rPr lang="zh-CN" altLang="zh-CN" sz="2000">
                <a:ln>
                  <a:solidFill>
                    <a:schemeClr val="accent1">
                      <a:lumMod val="50000"/>
                    </a:schemeClr>
                  </a:solidFill>
                </a:ln>
                <a:latin typeface="楷体_GB2312" panose="02010609030101010101" charset="-122"/>
                <a:ea typeface="楷体_GB2312" panose="02010609030101010101" charset="-122"/>
                <a:cs typeface="楷体_GB2312" panose="02010609030101010101" charset="-122"/>
              </a:rPr>
              <a:t>材料三：</a:t>
            </a:r>
            <a:r>
              <a:rPr lang="en-US" altLang="zh-CN" sz="2000">
                <a:ln>
                  <a:solidFill>
                    <a:schemeClr val="accent1">
                      <a:lumMod val="50000"/>
                    </a:schemeClr>
                  </a:solidFill>
                </a:ln>
                <a:latin typeface="楷体_GB2312" panose="02010609030101010101" charset="-122"/>
                <a:ea typeface="楷体_GB2312" panose="02010609030101010101" charset="-122"/>
                <a:cs typeface="楷体_GB2312" panose="02010609030101010101" charset="-122"/>
              </a:rPr>
              <a:t> </a:t>
            </a:r>
            <a:r>
              <a:rPr sz="2000">
                <a:latin typeface="楷体_GB2312" panose="02010609030101010101" charset="-122"/>
                <a:ea typeface="楷体_GB2312" panose="02010609030101010101" charset="-122"/>
                <a:cs typeface="楷体_GB2312" panose="02010609030101010101" charset="-122"/>
              </a:rPr>
              <a:t>“实现中国梦必须走出中国道路。……这条道路来之不易，……它是在中华人民共和国成立60多年的持续探索中走出来的，是在对近代以来170多年中华民族发展历程的深刻总结中走出来的……”</a:t>
            </a:r>
          </a:p>
          <a:p>
            <a:pPr fontAlgn="auto">
              <a:lnSpc>
                <a:spcPct val="150000"/>
              </a:lnSpc>
            </a:pPr>
            <a:r>
              <a:rPr sz="2000">
                <a:latin typeface="黑体" panose="02010609060101010101" pitchFamily="49" charset="-122"/>
                <a:ea typeface="黑体" panose="02010609060101010101" pitchFamily="49" charset="-122"/>
                <a:cs typeface="黑体" panose="02010609060101010101" pitchFamily="49" charset="-122"/>
              </a:rPr>
              <a:t>    </a:t>
            </a:r>
            <a:r>
              <a:rPr sz="2000">
                <a:latin typeface="楷体_GB2312" panose="02010609030101010101" charset="-122"/>
                <a:ea typeface="楷体_GB2312" panose="02010609030101010101" charset="-122"/>
                <a:cs typeface="楷体_GB2312" panose="02010609030101010101" charset="-122"/>
              </a:rPr>
              <a:t>——摘自习近平在第十八届全国人民代表大会第一次会议上的讲话</a:t>
            </a:r>
            <a:endParaRPr sz="200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sz="2000">
                <a:latin typeface="黑体" panose="02010609060101010101" pitchFamily="49" charset="-122"/>
                <a:ea typeface="黑体" panose="02010609060101010101" pitchFamily="49" charset="-122"/>
                <a:cs typeface="黑体" panose="02010609060101010101" pitchFamily="49" charset="-122"/>
              </a:rPr>
              <a:t>问题：实现中国梦必须走的“中国道路”是什么？这一道路的探索过程中，最新的理论成果是什么？</a:t>
            </a:r>
          </a:p>
        </p:txBody>
      </p:sp>
      <p:sp>
        <p:nvSpPr>
          <p:cNvPr id="4" name="文本框 3"/>
          <p:cNvSpPr txBox="1"/>
          <p:nvPr/>
        </p:nvSpPr>
        <p:spPr>
          <a:xfrm>
            <a:off x="817245" y="3216910"/>
            <a:ext cx="7830185" cy="460375"/>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中国道路：</a:t>
            </a:r>
          </a:p>
        </p:txBody>
      </p:sp>
      <p:sp>
        <p:nvSpPr>
          <p:cNvPr id="13" name="圆角矩形 12"/>
          <p:cNvSpPr/>
          <p:nvPr/>
        </p:nvSpPr>
        <p:spPr>
          <a:xfrm>
            <a:off x="1649095" y="2552065"/>
            <a:ext cx="1093470" cy="37973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圆角矩形 1"/>
          <p:cNvSpPr/>
          <p:nvPr/>
        </p:nvSpPr>
        <p:spPr>
          <a:xfrm>
            <a:off x="959485" y="2523490"/>
            <a:ext cx="608330" cy="4368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文本框 6"/>
          <p:cNvSpPr txBox="1"/>
          <p:nvPr/>
        </p:nvSpPr>
        <p:spPr>
          <a:xfrm>
            <a:off x="2421890" y="3247390"/>
            <a:ext cx="4885690" cy="398780"/>
          </a:xfrm>
          <a:prstGeom prst="rect">
            <a:avLst/>
          </a:prstGeom>
          <a:noFill/>
        </p:spPr>
        <p:txBody>
          <a:bodyPr wrap="square" rtlCol="0">
            <a:spAutoFit/>
          </a:bodyPr>
          <a:lstStyle/>
          <a:p>
            <a:r>
              <a:rPr lang="zh-CN" altLang="en-US" sz="2000">
                <a:solidFill>
                  <a:srgbClr val="FFFF00"/>
                </a:solidFill>
              </a:rPr>
              <a:t>中国特色社会主义道路</a:t>
            </a:r>
          </a:p>
        </p:txBody>
      </p:sp>
      <p:sp>
        <p:nvSpPr>
          <p:cNvPr id="6" name="文本框 5"/>
          <p:cNvSpPr txBox="1"/>
          <p:nvPr/>
        </p:nvSpPr>
        <p:spPr>
          <a:xfrm>
            <a:off x="817245" y="3877310"/>
            <a:ext cx="7830185" cy="460375"/>
          </a:xfrm>
          <a:prstGeom prst="rect">
            <a:avLst/>
          </a:prstGeom>
          <a:solidFill>
            <a:schemeClr val="accent1">
              <a:lumMod val="50000"/>
            </a:schemeClr>
          </a:solidFill>
          <a:ln>
            <a:solidFill>
              <a:schemeClr val="accent1">
                <a:lumMod val="50000"/>
              </a:schemeClr>
            </a:solidFill>
          </a:ln>
        </p:spPr>
        <p:txBody>
          <a:bodyPr wrap="square" rtlCol="0">
            <a:spAutoFit/>
          </a:bodyPr>
          <a:lstStyle/>
          <a:p>
            <a:r>
              <a:rPr lang="zh-CN" altLang="en-US" sz="2400">
                <a:solidFill>
                  <a:srgbClr val="FFFF00"/>
                </a:solidFill>
                <a:latin typeface="黑体" panose="02010609060101010101" pitchFamily="49" charset="-122"/>
                <a:ea typeface="黑体" panose="02010609060101010101" pitchFamily="49" charset="-122"/>
              </a:rPr>
              <a:t>理论成果：</a:t>
            </a:r>
          </a:p>
        </p:txBody>
      </p:sp>
      <p:sp>
        <p:nvSpPr>
          <p:cNvPr id="8" name="文本框 7"/>
          <p:cNvSpPr txBox="1"/>
          <p:nvPr/>
        </p:nvSpPr>
        <p:spPr>
          <a:xfrm>
            <a:off x="2421890" y="3905250"/>
            <a:ext cx="4885690" cy="398780"/>
          </a:xfrm>
          <a:prstGeom prst="rect">
            <a:avLst/>
          </a:prstGeom>
          <a:noFill/>
        </p:spPr>
        <p:txBody>
          <a:bodyPr wrap="square" rtlCol="0">
            <a:spAutoFit/>
          </a:bodyPr>
          <a:lstStyle/>
          <a:p>
            <a:r>
              <a:rPr lang="zh-CN" altLang="en-US" sz="2000">
                <a:solidFill>
                  <a:srgbClr val="FFFF00"/>
                </a:solidFill>
              </a:rPr>
              <a:t>习近平新时代中国特色社会主义思想</a:t>
            </a:r>
          </a:p>
        </p:txBody>
      </p:sp>
      <p:sp>
        <p:nvSpPr>
          <p:cNvPr id="9" name="圆角矩形 8"/>
          <p:cNvSpPr/>
          <p:nvPr/>
        </p:nvSpPr>
        <p:spPr>
          <a:xfrm>
            <a:off x="3662680" y="2165985"/>
            <a:ext cx="1447165" cy="4368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ppt_x"/>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3" grpId="0" bldLvl="0" animBg="1"/>
      <p:bldP spid="2" grpId="0" bldLvl="0" animBg="1"/>
      <p:bldP spid="7" grpId="0"/>
      <p:bldP spid="6" grpId="0" animBg="1"/>
      <p:bldP spid="8" grpId="0"/>
      <p:bldP spid="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3" name="文本框 2"/>
          <p:cNvSpPr txBox="1"/>
          <p:nvPr/>
        </p:nvSpPr>
        <p:spPr>
          <a:xfrm>
            <a:off x="829945" y="212090"/>
            <a:ext cx="7757795" cy="3969385"/>
          </a:xfrm>
          <a:prstGeom prst="rect">
            <a:avLst/>
          </a:prstGeom>
          <a:noFill/>
        </p:spPr>
        <p:txBody>
          <a:bodyPr wrap="square" rtlCol="0">
            <a:spAutoFit/>
          </a:bodyPr>
          <a:lstStyle/>
          <a:p>
            <a:pPr fontAlgn="auto">
              <a:lnSpc>
                <a:spcPct val="150000"/>
              </a:lnSpc>
            </a:pPr>
            <a:r>
              <a:rPr lang="en-US" altLang="zh-CN" sz="2400"/>
              <a:t>      </a:t>
            </a:r>
            <a:r>
              <a:rPr lang="en-US" altLang="zh-CN" sz="2400">
                <a:latin typeface="黑体" panose="02010609060101010101" pitchFamily="49" charset="-122"/>
                <a:ea typeface="黑体" panose="02010609060101010101" pitchFamily="49" charset="-122"/>
                <a:cs typeface="黑体" panose="02010609060101010101" pitchFamily="49" charset="-122"/>
              </a:rPr>
              <a:t> </a:t>
            </a:r>
            <a:r>
              <a:rPr lang="zh-CN" altLang="zh-CN" sz="2400" b="1">
                <a:latin typeface="楷体_GB2312" panose="02010609030101010101" charset="-122"/>
                <a:ea typeface="楷体_GB2312" panose="02010609030101010101" charset="-122"/>
                <a:cs typeface="黑体" panose="02010609060101010101" pitchFamily="49" charset="-122"/>
              </a:rPr>
              <a:t>改革开放以来，中国共产党把马克思主义基本原理同中国改革开放具体实践综合起来，团结带领人民进行建设中国特色社会主义的伟大实践，使中国大踏步赶上了时代，实现了中华民族从站起来到富起来的伟大飞跃。这一伟大飞跃以铁一般的事实证明，</a:t>
            </a:r>
            <a:r>
              <a:rPr lang="zh-CN" altLang="zh-CN" sz="2400" b="1">
                <a:solidFill>
                  <a:srgbClr val="FF0000"/>
                </a:solidFill>
                <a:latin typeface="楷体_GB2312" panose="02010609030101010101" charset="-122"/>
                <a:ea typeface="楷体_GB2312" panose="02010609030101010101" charset="-122"/>
                <a:cs typeface="黑体" panose="02010609060101010101" pitchFamily="49" charset="-122"/>
              </a:rPr>
              <a:t>只有中国特色社会主义才能发展中国！</a:t>
            </a:r>
          </a:p>
          <a:p>
            <a:pPr fontAlgn="auto">
              <a:lnSpc>
                <a:spcPct val="150000"/>
              </a:lnSpc>
            </a:pPr>
            <a:r>
              <a:rPr lang="zh-CN" altLang="zh-CN" sz="2400" b="1">
                <a:latin typeface="黑体" panose="02010609060101010101" pitchFamily="49" charset="-122"/>
                <a:ea typeface="黑体" panose="02010609060101010101" pitchFamily="49" charset="-122"/>
                <a:cs typeface="黑体" panose="02010609060101010101" pitchFamily="49" charset="-122"/>
              </a:rPr>
              <a:t>                   </a:t>
            </a:r>
            <a:r>
              <a:rPr lang="en-US" altLang="zh-CN" sz="2400" b="1">
                <a:latin typeface="楷体_GB2312" panose="02010609030101010101" charset="-122"/>
                <a:ea typeface="楷体_GB2312" panose="02010609030101010101" charset="-122"/>
                <a:cs typeface="楷体_GB2312" panose="02010609030101010101" charset="-122"/>
              </a:rPr>
              <a:t>——</a:t>
            </a:r>
            <a:r>
              <a:rPr lang="zh-CN" altLang="en-US" sz="2400" b="1">
                <a:latin typeface="楷体_GB2312" panose="02010609030101010101" charset="-122"/>
                <a:ea typeface="楷体_GB2312" panose="02010609030101010101" charset="-122"/>
                <a:cs typeface="楷体_GB2312" panose="02010609030101010101" charset="-122"/>
              </a:rPr>
              <a:t>摘自习近平在纪念马克思诞辰</a:t>
            </a:r>
            <a:r>
              <a:rPr lang="zh-CN" altLang="zh-CN" sz="2400" b="1">
                <a:latin typeface="楷体_GB2312" panose="02010609030101010101" charset="-122"/>
                <a:ea typeface="楷体_GB2312" panose="02010609030101010101" charset="-122"/>
                <a:cs typeface="楷体_GB2312" panose="02010609030101010101" charset="-122"/>
              </a:rPr>
              <a:t>     </a:t>
            </a:r>
            <a:r>
              <a:rPr lang="zh-CN" altLang="zh-CN" sz="2400" b="1">
                <a:latin typeface="黑体" panose="02010609060101010101" pitchFamily="49" charset="-122"/>
                <a:ea typeface="黑体" panose="02010609060101010101" pitchFamily="49" charset="-122"/>
                <a:cs typeface="黑体" panose="02010609060101010101" pitchFamily="49" charset="-122"/>
              </a:rPr>
              <a:t>                      </a:t>
            </a: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
        <p:nvSpPr>
          <p:cNvPr id="3" name="文本框 2"/>
          <p:cNvSpPr txBox="1"/>
          <p:nvPr/>
        </p:nvSpPr>
        <p:spPr>
          <a:xfrm>
            <a:off x="2104390" y="883920"/>
            <a:ext cx="6238240" cy="1076325"/>
          </a:xfrm>
          <a:prstGeom prst="rect">
            <a:avLst/>
          </a:prstGeom>
          <a:noFill/>
        </p:spPr>
        <p:txBody>
          <a:bodyPr wrap="square" rtlCol="0">
            <a:spAutoFit/>
          </a:bodyPr>
          <a:lstStyle/>
          <a:p>
            <a:endParaRPr lang="zh-CN" altLang="en-US" sz="2800">
              <a:solidFill>
                <a:schemeClr val="tx1"/>
              </a:solidFill>
              <a:latin typeface="黑体" panose="02010609060101010101" pitchFamily="49" charset="-122"/>
              <a:ea typeface="黑体" panose="02010609060101010101" pitchFamily="49" charset="-122"/>
            </a:endParaRPr>
          </a:p>
          <a:p>
            <a:r>
              <a:rPr lang="zh-CN" altLang="en-US" sz="3600">
                <a:solidFill>
                  <a:schemeClr val="tx1"/>
                </a:solidFill>
                <a:latin typeface="黑体" panose="02010609060101010101" pitchFamily="49" charset="-122"/>
                <a:ea typeface="黑体" panose="02010609060101010101" pitchFamily="49" charset="-122"/>
              </a:rPr>
              <a:t>中国特色社会主义道路</a:t>
            </a:r>
          </a:p>
        </p:txBody>
      </p:sp>
      <p:pic>
        <p:nvPicPr>
          <p:cNvPr id="5" name="图片 4"/>
          <p:cNvPicPr>
            <a:picLocks noChangeAspect="1"/>
          </p:cNvPicPr>
          <p:nvPr/>
        </p:nvPicPr>
        <p:blipFill>
          <a:blip r:embed="rId3"/>
          <a:stretch>
            <a:fillRect/>
          </a:stretch>
        </p:blipFill>
        <p:spPr>
          <a:xfrm>
            <a:off x="7147560" y="2634615"/>
            <a:ext cx="1996440" cy="1942465"/>
          </a:xfrm>
          <a:prstGeom prst="rect">
            <a:avLst/>
          </a:prstGeom>
        </p:spPr>
      </p:pic>
      <p:pic>
        <p:nvPicPr>
          <p:cNvPr id="6" name="图片 5" descr="u=2547239194,2775229233&amp;fm=26&amp;gp=0[1]"/>
          <p:cNvPicPr>
            <a:picLocks noChangeAspect="1"/>
          </p:cNvPicPr>
          <p:nvPr/>
        </p:nvPicPr>
        <p:blipFill>
          <a:blip r:embed="rId4"/>
          <a:stretch>
            <a:fillRect/>
          </a:stretch>
        </p:blipFill>
        <p:spPr>
          <a:xfrm>
            <a:off x="4788535" y="2633980"/>
            <a:ext cx="2289175" cy="1942465"/>
          </a:xfrm>
          <a:prstGeom prst="rect">
            <a:avLst/>
          </a:prstGeom>
        </p:spPr>
      </p:pic>
      <p:pic>
        <p:nvPicPr>
          <p:cNvPr id="7" name="图片 6" descr="0529jzm[1]"/>
          <p:cNvPicPr>
            <a:picLocks noChangeAspect="1"/>
          </p:cNvPicPr>
          <p:nvPr/>
        </p:nvPicPr>
        <p:blipFill>
          <a:blip r:embed="rId5"/>
          <a:stretch>
            <a:fillRect/>
          </a:stretch>
        </p:blipFill>
        <p:spPr>
          <a:xfrm>
            <a:off x="2319020" y="2634615"/>
            <a:ext cx="2469515" cy="1922780"/>
          </a:xfrm>
          <a:prstGeom prst="rect">
            <a:avLst/>
          </a:prstGeom>
        </p:spPr>
      </p:pic>
      <p:pic>
        <p:nvPicPr>
          <p:cNvPr id="13" name="图片 12" descr="u=2589012737,1563318656&amp;fm=15&amp;gp=0[1]_副本_副本"/>
          <p:cNvPicPr>
            <a:picLocks noChangeAspect="1"/>
          </p:cNvPicPr>
          <p:nvPr/>
        </p:nvPicPr>
        <p:blipFill>
          <a:blip r:embed="rId6"/>
          <a:srcRect b="17686"/>
          <a:stretch>
            <a:fillRect/>
          </a:stretch>
        </p:blipFill>
        <p:spPr>
          <a:xfrm>
            <a:off x="96520" y="2663825"/>
            <a:ext cx="2100580" cy="1883410"/>
          </a:xfrm>
          <a:prstGeom prst="rect">
            <a:avLst/>
          </a:prstGeom>
        </p:spPr>
      </p:pic>
    </p:spTree>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9699" name="Line 5"/>
          <p:cNvSpPr/>
          <p:nvPr/>
        </p:nvSpPr>
        <p:spPr>
          <a:xfrm flipV="1">
            <a:off x="263525" y="3758063"/>
            <a:ext cx="8651875" cy="1587"/>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572770" y="3542030"/>
            <a:ext cx="2540" cy="215900"/>
          </a:xfrm>
          <a:prstGeom prst="line">
            <a:avLst/>
          </a:prstGeom>
          <a:ln w="50800" cap="flat" cmpd="sng">
            <a:solidFill>
              <a:srgbClr val="800080"/>
            </a:solidFill>
            <a:prstDash val="solid"/>
            <a:headEnd type="none" w="med" len="med"/>
            <a:tailEnd type="none" w="med" len="med"/>
          </a:ln>
        </p:spPr>
      </p:sp>
      <p:sp>
        <p:nvSpPr>
          <p:cNvPr id="29701" name="Line 10"/>
          <p:cNvSpPr/>
          <p:nvPr/>
        </p:nvSpPr>
        <p:spPr>
          <a:xfrm>
            <a:off x="1614488" y="3540575"/>
            <a:ext cx="0" cy="217488"/>
          </a:xfrm>
          <a:prstGeom prst="line">
            <a:avLst/>
          </a:prstGeom>
          <a:ln w="50800" cap="flat" cmpd="sng">
            <a:solidFill>
              <a:srgbClr val="800080"/>
            </a:solidFill>
            <a:prstDash val="solid"/>
            <a:headEnd type="none" w="med" len="med"/>
            <a:tailEnd type="none" w="med" len="med"/>
          </a:ln>
        </p:spPr>
      </p:sp>
      <p:sp>
        <p:nvSpPr>
          <p:cNvPr id="29702" name="Line 12"/>
          <p:cNvSpPr/>
          <p:nvPr/>
        </p:nvSpPr>
        <p:spPr>
          <a:xfrm>
            <a:off x="3109913" y="3537400"/>
            <a:ext cx="0" cy="215900"/>
          </a:xfrm>
          <a:prstGeom prst="line">
            <a:avLst/>
          </a:prstGeom>
          <a:ln w="50800" cap="flat" cmpd="sng">
            <a:solidFill>
              <a:srgbClr val="800080"/>
            </a:solidFill>
            <a:prstDash val="solid"/>
            <a:headEnd type="none" w="med" len="med"/>
            <a:tailEnd type="none" w="med" len="med"/>
          </a:ln>
        </p:spPr>
      </p:sp>
      <p:sp>
        <p:nvSpPr>
          <p:cNvPr id="29703" name="Line 15"/>
          <p:cNvSpPr/>
          <p:nvPr/>
        </p:nvSpPr>
        <p:spPr>
          <a:xfrm>
            <a:off x="4673600" y="3543750"/>
            <a:ext cx="0" cy="215900"/>
          </a:xfrm>
          <a:prstGeom prst="line">
            <a:avLst/>
          </a:prstGeom>
          <a:ln w="50800" cap="flat" cmpd="sng">
            <a:solidFill>
              <a:srgbClr val="800080"/>
            </a:solidFill>
            <a:prstDash val="solid"/>
            <a:headEnd type="none" w="med" len="med"/>
            <a:tailEnd type="none" w="med" len="med"/>
          </a:ln>
        </p:spPr>
      </p:sp>
      <p:sp>
        <p:nvSpPr>
          <p:cNvPr id="29705" name="AutoShape 34"/>
          <p:cNvSpPr/>
          <p:nvPr/>
        </p:nvSpPr>
        <p:spPr>
          <a:xfrm rot="5400000">
            <a:off x="2208213" y="2638875"/>
            <a:ext cx="238125" cy="1452563"/>
          </a:xfrm>
          <a:prstGeom prst="leftBrace">
            <a:avLst>
              <a:gd name="adj1" fmla="val 61367"/>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6" name="AutoShape 34"/>
          <p:cNvSpPr/>
          <p:nvPr/>
        </p:nvSpPr>
        <p:spPr>
          <a:xfrm rot="5400000">
            <a:off x="6707188" y="751338"/>
            <a:ext cx="269875" cy="3578225"/>
          </a:xfrm>
          <a:prstGeom prst="leftBrace">
            <a:avLst>
              <a:gd name="adj1" fmla="val 81148"/>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7" name="AutoShape 34"/>
          <p:cNvSpPr/>
          <p:nvPr/>
        </p:nvSpPr>
        <p:spPr>
          <a:xfrm rot="5400000">
            <a:off x="4659313" y="3218313"/>
            <a:ext cx="327025" cy="276225"/>
          </a:xfrm>
          <a:prstGeom prst="leftBrace">
            <a:avLst>
              <a:gd name="adj1" fmla="val 23375"/>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08" name="AutoShape 34"/>
          <p:cNvSpPr/>
          <p:nvPr/>
        </p:nvSpPr>
        <p:spPr>
          <a:xfrm rot="5400000">
            <a:off x="985838" y="2907163"/>
            <a:ext cx="215900" cy="1041400"/>
          </a:xfrm>
          <a:prstGeom prst="leftBrace">
            <a:avLst>
              <a:gd name="adj1" fmla="val 34523"/>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2540" name="文本框 4"/>
          <p:cNvSpPr txBox="1"/>
          <p:nvPr/>
        </p:nvSpPr>
        <p:spPr>
          <a:xfrm>
            <a:off x="2104866" y="345572"/>
            <a:ext cx="4968875" cy="645160"/>
          </a:xfrm>
          <a:prstGeom prst="rect">
            <a:avLst/>
          </a:prstGeom>
          <a:noFill/>
          <a:ln w="28575" cmpd="sng">
            <a:solidFill>
              <a:schemeClr val="accent1">
                <a:shade val="50000"/>
              </a:schemeClr>
            </a:solidFill>
            <a:prstDash val="solid"/>
          </a:ln>
        </p:spPr>
        <p:txBody>
          <a:bodyPr>
            <a:spAutoFit/>
            <a:scene3d>
              <a:camera prst="orthographicFront"/>
              <a:lightRig rig="threePt" dir="t"/>
            </a:scene3d>
          </a:bodyPr>
          <a:lstStyle/>
          <a:p>
            <a:pPr marR="0" algn="ctr" defTabSz="914400" eaLnBrk="1" hangingPunct="1">
              <a:buClrTx/>
              <a:buSzTx/>
              <a:buFontTx/>
              <a:defRPr/>
            </a:pPr>
            <a:r>
              <a:rPr kumimoji="0" lang="zh-CN" altLang="en-US" sz="3600" b="1" kern="1200" cap="none" spc="0" normalizeH="0" baseline="0" noProof="1">
                <a:effectLst>
                  <a:outerShdw blurRad="38100" dist="19050" dir="2700000" algn="tl" rotWithShape="0">
                    <a:schemeClr val="dk1">
                      <a:alpha val="40000"/>
                    </a:schemeClr>
                  </a:outerShdw>
                </a:effectLst>
                <a:latin typeface="华文新魏" panose="02010800040101010101" pitchFamily="2" charset="-122"/>
                <a:ea typeface="华文新魏" panose="02010800040101010101" pitchFamily="2" charset="-122"/>
                <a:cs typeface="+mn-cs"/>
              </a:rPr>
              <a:t>中国现代史发展线索</a:t>
            </a:r>
          </a:p>
        </p:txBody>
      </p:sp>
      <p:sp>
        <p:nvSpPr>
          <p:cNvPr id="29710" name="文本框 5"/>
          <p:cNvSpPr txBox="1"/>
          <p:nvPr/>
        </p:nvSpPr>
        <p:spPr>
          <a:xfrm>
            <a:off x="263525" y="3759650"/>
            <a:ext cx="758825" cy="398780"/>
          </a:xfrm>
          <a:prstGeom prst="rect">
            <a:avLst/>
          </a:prstGeom>
          <a:noFill/>
          <a:ln w="9525">
            <a:noFill/>
          </a:ln>
        </p:spPr>
        <p:txBody>
          <a:bodyPr>
            <a:spAutoFit/>
          </a:bodyPr>
          <a:lstStyle/>
          <a:p>
            <a:pPr eaLnBrk="1" hangingPunct="1"/>
            <a:r>
              <a:rPr lang="en-US" altLang="zh-CN" sz="2000" b="1" dirty="0">
                <a:latin typeface="Calibri" panose="020F0502020204030204" charset="0"/>
              </a:rPr>
              <a:t>1949</a:t>
            </a:r>
          </a:p>
        </p:txBody>
      </p:sp>
      <p:sp>
        <p:nvSpPr>
          <p:cNvPr id="29711" name="文本框 6"/>
          <p:cNvSpPr txBox="1"/>
          <p:nvPr/>
        </p:nvSpPr>
        <p:spPr>
          <a:xfrm>
            <a:off x="1350963" y="3753300"/>
            <a:ext cx="758825" cy="398780"/>
          </a:xfrm>
          <a:prstGeom prst="rect">
            <a:avLst/>
          </a:prstGeom>
          <a:noFill/>
          <a:ln w="9525">
            <a:noFill/>
          </a:ln>
        </p:spPr>
        <p:txBody>
          <a:bodyPr>
            <a:spAutoFit/>
          </a:bodyPr>
          <a:lstStyle/>
          <a:p>
            <a:pPr eaLnBrk="1" hangingPunct="1"/>
            <a:r>
              <a:rPr lang="en-US" altLang="zh-CN" sz="2000" b="1" dirty="0">
                <a:latin typeface="Calibri" panose="020F0502020204030204" charset="0"/>
              </a:rPr>
              <a:t>1956</a:t>
            </a:r>
          </a:p>
        </p:txBody>
      </p:sp>
      <p:sp>
        <p:nvSpPr>
          <p:cNvPr id="29712" name="文本框 7"/>
          <p:cNvSpPr txBox="1"/>
          <p:nvPr/>
        </p:nvSpPr>
        <p:spPr>
          <a:xfrm>
            <a:off x="2732088" y="375330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1966</a:t>
            </a:r>
          </a:p>
        </p:txBody>
      </p:sp>
      <p:sp>
        <p:nvSpPr>
          <p:cNvPr id="29713" name="AutoShape 34"/>
          <p:cNvSpPr/>
          <p:nvPr/>
        </p:nvSpPr>
        <p:spPr>
          <a:xfrm rot="5400000">
            <a:off x="3708400" y="2546800"/>
            <a:ext cx="365125" cy="1562100"/>
          </a:xfrm>
          <a:prstGeom prst="leftBrace">
            <a:avLst>
              <a:gd name="adj1" fmla="val 82158"/>
              <a:gd name="adj2" fmla="val 46954"/>
            </a:avLst>
          </a:prstGeom>
          <a:noFill/>
          <a:ln w="28575" cap="flat" cmpd="sng">
            <a:solidFill>
              <a:schemeClr val="tx1"/>
            </a:solidFill>
            <a:prstDash val="solid"/>
            <a:headEnd type="none" w="med" len="med"/>
            <a:tailEnd type="none" w="med" len="med"/>
          </a:ln>
        </p:spPr>
        <p:txBody>
          <a:bodyPr rot="10800000" vert="eaVert" wrap="none" anchor="ctr"/>
          <a:lstStyle/>
          <a:p>
            <a:pPr eaLnBrk="1" hangingPunct="1"/>
            <a:endParaRPr lang="zh-CN" altLang="zh-CN" sz="2100" b="1" dirty="0">
              <a:latin typeface="Arial" panose="020B0604020202020204" pitchFamily="34" charset="0"/>
            </a:endParaRPr>
          </a:p>
        </p:txBody>
      </p:sp>
      <p:sp>
        <p:nvSpPr>
          <p:cNvPr id="29714" name="文本框 9"/>
          <p:cNvSpPr txBox="1"/>
          <p:nvPr/>
        </p:nvSpPr>
        <p:spPr>
          <a:xfrm>
            <a:off x="4192588" y="375965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1976</a:t>
            </a:r>
          </a:p>
        </p:txBody>
      </p:sp>
      <p:sp>
        <p:nvSpPr>
          <p:cNvPr id="29715" name="文本框 10"/>
          <p:cNvSpPr txBox="1"/>
          <p:nvPr/>
        </p:nvSpPr>
        <p:spPr>
          <a:xfrm>
            <a:off x="4792663" y="3753300"/>
            <a:ext cx="757237" cy="398780"/>
          </a:xfrm>
          <a:prstGeom prst="rect">
            <a:avLst/>
          </a:prstGeom>
          <a:noFill/>
          <a:ln w="9525">
            <a:noFill/>
          </a:ln>
        </p:spPr>
        <p:txBody>
          <a:bodyPr>
            <a:spAutoFit/>
          </a:bodyPr>
          <a:lstStyle/>
          <a:p>
            <a:pPr eaLnBrk="1" hangingPunct="1"/>
            <a:r>
              <a:rPr lang="en-US" altLang="zh-CN" sz="2000" b="1" dirty="0">
                <a:latin typeface="Calibri" panose="020F0502020204030204" charset="0"/>
              </a:rPr>
              <a:t>1978</a:t>
            </a:r>
          </a:p>
        </p:txBody>
      </p:sp>
      <p:sp>
        <p:nvSpPr>
          <p:cNvPr id="29718" name="文本框 7"/>
          <p:cNvSpPr txBox="1"/>
          <p:nvPr/>
        </p:nvSpPr>
        <p:spPr>
          <a:xfrm>
            <a:off x="799148" y="1868938"/>
            <a:ext cx="551815" cy="1339850"/>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过渡时期</a:t>
            </a:r>
          </a:p>
        </p:txBody>
      </p:sp>
      <p:sp>
        <p:nvSpPr>
          <p:cNvPr id="29719" name="文本框 8"/>
          <p:cNvSpPr txBox="1"/>
          <p:nvPr/>
        </p:nvSpPr>
        <p:spPr>
          <a:xfrm>
            <a:off x="2077085" y="1386338"/>
            <a:ext cx="551815" cy="1935162"/>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曲折发展十年</a:t>
            </a:r>
          </a:p>
        </p:txBody>
      </p:sp>
      <p:sp>
        <p:nvSpPr>
          <p:cNvPr id="29720" name="文本框 12"/>
          <p:cNvSpPr txBox="1"/>
          <p:nvPr/>
        </p:nvSpPr>
        <p:spPr>
          <a:xfrm>
            <a:off x="3640773" y="1807025"/>
            <a:ext cx="551815" cy="1481138"/>
          </a:xfrm>
          <a:prstGeom prst="rect">
            <a:avLst/>
          </a:prstGeom>
          <a:noFill/>
          <a:ln w="9525">
            <a:noFill/>
          </a:ln>
        </p:spPr>
        <p:txBody>
          <a:bodyPr vert="eaVert">
            <a:spAutoFit/>
          </a:bodyPr>
          <a:lstStyle/>
          <a:p>
            <a:pPr eaLnBrk="1" hangingPunct="1"/>
            <a:r>
              <a:rPr lang="zh-CN" altLang="zh-CN" sz="2400" b="1" dirty="0">
                <a:solidFill>
                  <a:srgbClr val="FF0000"/>
                </a:solidFill>
                <a:latin typeface="黑体" panose="02010609060101010101" pitchFamily="49" charset="-122"/>
                <a:ea typeface="黑体" panose="02010609060101010101" pitchFamily="49" charset="-122"/>
              </a:rPr>
              <a:t>十年文革</a:t>
            </a:r>
          </a:p>
        </p:txBody>
      </p:sp>
      <p:sp>
        <p:nvSpPr>
          <p:cNvPr id="29721" name="文本框 13"/>
          <p:cNvSpPr txBox="1"/>
          <p:nvPr/>
        </p:nvSpPr>
        <p:spPr>
          <a:xfrm>
            <a:off x="4555173" y="1983555"/>
            <a:ext cx="490220" cy="1403509"/>
          </a:xfrm>
          <a:prstGeom prst="rect">
            <a:avLst/>
          </a:prstGeom>
          <a:noFill/>
          <a:ln w="9525">
            <a:noFill/>
          </a:ln>
        </p:spPr>
        <p:txBody>
          <a:bodyPr vert="eaVert" wrap="square">
            <a:spAutoFit/>
          </a:bodyPr>
          <a:lstStyle/>
          <a:p>
            <a:pPr eaLnBrk="1" hangingPunct="1"/>
            <a:r>
              <a:rPr lang="zh-CN" altLang="zh-CN" sz="2000" b="1" dirty="0">
                <a:solidFill>
                  <a:srgbClr val="FF0000"/>
                </a:solidFill>
                <a:latin typeface="黑体" panose="02010609060101010101" pitchFamily="49" charset="-122"/>
                <a:ea typeface="黑体" panose="02010609060101010101" pitchFamily="49" charset="-122"/>
              </a:rPr>
              <a:t>两年徘徊</a:t>
            </a:r>
          </a:p>
        </p:txBody>
      </p:sp>
      <p:sp>
        <p:nvSpPr>
          <p:cNvPr id="22553" name="文本框 14"/>
          <p:cNvSpPr txBox="1"/>
          <p:nvPr/>
        </p:nvSpPr>
        <p:spPr>
          <a:xfrm>
            <a:off x="4733925" y="1019624"/>
            <a:ext cx="494659" cy="829945"/>
          </a:xfrm>
          <a:prstGeom prst="rect">
            <a:avLst/>
          </a:prstGeom>
          <a:noFill/>
          <a:ln w="9525">
            <a:noFill/>
          </a:ln>
        </p:spPr>
        <p:txBody>
          <a:bodyPr>
            <a:spAutoFit/>
            <a:scene3d>
              <a:camera prst="orthographicFront"/>
              <a:lightRig rig="threePt" dir="t"/>
            </a:scene3d>
          </a:bodyPr>
          <a:lstStyle/>
          <a:p>
            <a:pPr marR="0" defTabSz="914400" eaLnBrk="1" hangingPunct="1">
              <a:buClrTx/>
              <a:buSzTx/>
              <a:buFontTx/>
              <a:defRPr/>
            </a:pPr>
            <a:r>
              <a:rPr kumimoji="0" lang="zh-CN" altLang="en-US" sz="2400" b="1" kern="1200" cap="none" spc="0" normalizeH="0" baseline="0" noProof="1">
                <a:ln>
                  <a:solidFill>
                    <a:srgbClr val="FF0000"/>
                  </a:solidFill>
                </a:ln>
                <a:solidFill>
                  <a:srgbClr val="FFFF00"/>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rPr>
              <a:t>转折</a:t>
            </a:r>
          </a:p>
        </p:txBody>
      </p:sp>
      <p:sp>
        <p:nvSpPr>
          <p:cNvPr id="9248" name="文本框 15"/>
          <p:cNvSpPr txBox="1"/>
          <p:nvPr/>
        </p:nvSpPr>
        <p:spPr>
          <a:xfrm>
            <a:off x="5638165" y="1896560"/>
            <a:ext cx="2880995" cy="460375"/>
          </a:xfrm>
          <a:prstGeom prst="rect">
            <a:avLst/>
          </a:prstGeom>
          <a:noFill/>
          <a:ln w="9525">
            <a:noFill/>
          </a:ln>
        </p:spPr>
        <p:txBody>
          <a:bodyPr>
            <a:spAutoFit/>
          </a:bodyPr>
          <a:lstStyle/>
          <a:p>
            <a:pPr marR="0" defTabSz="914400" eaLnBrk="1" hangingPunct="1">
              <a:buClrTx/>
              <a:buSzTx/>
              <a:buFontTx/>
              <a:defRPr/>
            </a:pPr>
            <a:r>
              <a:rPr kumimoji="0" lang="zh-CN" altLang="en-US" sz="2400" b="1" kern="1200" cap="none" spc="0" normalizeH="0" baseline="0" noProof="1">
                <a:ln>
                  <a:solidFill>
                    <a:srgbClr val="FF0000"/>
                  </a:solidFill>
                </a:ln>
                <a:solidFill>
                  <a:srgbClr val="FFFF00"/>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rPr>
              <a:t>现代化建设新时期</a:t>
            </a:r>
          </a:p>
        </p:txBody>
      </p:sp>
      <p:sp>
        <p:nvSpPr>
          <p:cNvPr id="26652" name="文本框 1"/>
          <p:cNvSpPr txBox="1"/>
          <p:nvPr/>
        </p:nvSpPr>
        <p:spPr>
          <a:xfrm>
            <a:off x="3950494" y="4290034"/>
            <a:ext cx="2061686" cy="398780"/>
          </a:xfrm>
          <a:prstGeom prst="rect">
            <a:avLst/>
          </a:prstGeom>
          <a:noFill/>
          <a:ln w="9525">
            <a:noFill/>
          </a:ln>
        </p:spPr>
        <p:txBody>
          <a:bodyPr wrap="square">
            <a:spAutoFit/>
          </a:bodyPr>
          <a:lstStyle/>
          <a:p>
            <a:pPr eaLnBrk="1" hangingPunct="1"/>
            <a:r>
              <a:rPr lang="zh-CN" altLang="en-US" sz="2000" b="1" dirty="0">
                <a:solidFill>
                  <a:srgbClr val="1A1AE0"/>
                </a:solidFill>
                <a:latin typeface="微软雅黑" panose="020B0503020204020204" charset="-122"/>
                <a:ea typeface="微软雅黑" panose="020B0503020204020204" charset="-122"/>
              </a:rPr>
              <a:t>十一届三中全会</a:t>
            </a:r>
          </a:p>
        </p:txBody>
      </p:sp>
      <p:sp>
        <p:nvSpPr>
          <p:cNvPr id="5" name="右箭头 2"/>
          <p:cNvSpPr/>
          <p:nvPr/>
        </p:nvSpPr>
        <p:spPr>
          <a:xfrm rot="16200000">
            <a:off x="4064000" y="2703646"/>
            <a:ext cx="1939925" cy="146050"/>
          </a:xfrm>
          <a:prstGeom prst="rightArrow">
            <a:avLst/>
          </a:prstGeom>
          <a:gradFill>
            <a:gsLst>
              <a:gs pos="0">
                <a:srgbClr val="E30000"/>
              </a:gs>
              <a:gs pos="100000">
                <a:srgbClr val="76030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1">
              <a:ln>
                <a:noFill/>
              </a:ln>
              <a:solidFill>
                <a:schemeClr val="lt1"/>
              </a:solidFill>
              <a:effectLst/>
              <a:uLnTx/>
              <a:uFillTx/>
              <a:latin typeface="+mn-lt"/>
              <a:ea typeface="+mn-ea"/>
              <a:cs typeface="+mn-cs"/>
            </a:endParaRP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708"/>
                                        </p:tgtEl>
                                        <p:attrNameLst>
                                          <p:attrName>style.visibility</p:attrName>
                                        </p:attrNameLst>
                                      </p:cBhvr>
                                      <p:to>
                                        <p:strVal val="visible"/>
                                      </p:to>
                                    </p:set>
                                    <p:anim calcmode="lin" valueType="num">
                                      <p:cBhvr additive="base">
                                        <p:cTn id="7" dur="500" fill="hold"/>
                                        <p:tgtEl>
                                          <p:spTgt spid="29708"/>
                                        </p:tgtEl>
                                        <p:attrNameLst>
                                          <p:attrName>ppt_x</p:attrName>
                                        </p:attrNameLst>
                                      </p:cBhvr>
                                      <p:tavLst>
                                        <p:tav tm="0">
                                          <p:val>
                                            <p:strVal val="#ppt_x"/>
                                          </p:val>
                                        </p:tav>
                                        <p:tav tm="100000">
                                          <p:val>
                                            <p:strVal val="#ppt_x"/>
                                          </p:val>
                                        </p:tav>
                                      </p:tavLst>
                                    </p:anim>
                                    <p:anim calcmode="lin" valueType="num">
                                      <p:cBhvr additive="base">
                                        <p:cTn id="8" dur="500" fill="hold"/>
                                        <p:tgtEl>
                                          <p:spTgt spid="2970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718"/>
                                        </p:tgtEl>
                                        <p:attrNameLst>
                                          <p:attrName>style.visibility</p:attrName>
                                        </p:attrNameLst>
                                      </p:cBhvr>
                                      <p:to>
                                        <p:strVal val="visible"/>
                                      </p:to>
                                    </p:set>
                                    <p:anim calcmode="lin" valueType="num">
                                      <p:cBhvr additive="base">
                                        <p:cTn id="11" dur="500" fill="hold"/>
                                        <p:tgtEl>
                                          <p:spTgt spid="29718"/>
                                        </p:tgtEl>
                                        <p:attrNameLst>
                                          <p:attrName>ppt_x</p:attrName>
                                        </p:attrNameLst>
                                      </p:cBhvr>
                                      <p:tavLst>
                                        <p:tav tm="0">
                                          <p:val>
                                            <p:strVal val="#ppt_x"/>
                                          </p:val>
                                        </p:tav>
                                        <p:tav tm="100000">
                                          <p:val>
                                            <p:strVal val="#ppt_x"/>
                                          </p:val>
                                        </p:tav>
                                      </p:tavLst>
                                    </p:anim>
                                    <p:anim calcmode="lin" valueType="num">
                                      <p:cBhvr additive="base">
                                        <p:cTn id="12" dur="500" fill="hold"/>
                                        <p:tgtEl>
                                          <p:spTgt spid="2971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7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70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grpId="0" nodeType="clickEffect">
                                  <p:stCondLst>
                                    <p:cond delay="0"/>
                                  </p:stCondLst>
                                  <p:childTnLst>
                                    <p:set>
                                      <p:cBhvr>
                                        <p:cTn id="22" dur="1000" fill="hold">
                                          <p:stCondLst>
                                            <p:cond delay="0"/>
                                          </p:stCondLst>
                                        </p:cTn>
                                        <p:tgtEl>
                                          <p:spTgt spid="29720"/>
                                        </p:tgtEl>
                                        <p:attrNameLst>
                                          <p:attrName>style.visibility</p:attrName>
                                        </p:attrNameLst>
                                      </p:cBhvr>
                                      <p:to>
                                        <p:strVal val="visible"/>
                                      </p:to>
                                    </p:set>
                                    <p:animEffect transition="in" filter="diamond(in)">
                                      <p:cBhvr>
                                        <p:cTn id="23" dur="1000"/>
                                        <p:tgtEl>
                                          <p:spTgt spid="29720"/>
                                        </p:tgtEl>
                                      </p:cBhvr>
                                    </p:animEffect>
                                  </p:childTnLst>
                                </p:cTn>
                              </p:par>
                              <p:par>
                                <p:cTn id="24" presetID="8" presetClass="entr" presetSubtype="16" fill="hold" grpId="0" nodeType="withEffect">
                                  <p:stCondLst>
                                    <p:cond delay="0"/>
                                  </p:stCondLst>
                                  <p:childTnLst>
                                    <p:set>
                                      <p:cBhvr>
                                        <p:cTn id="25" dur="1000" fill="hold">
                                          <p:stCondLst>
                                            <p:cond delay="0"/>
                                          </p:stCondLst>
                                        </p:cTn>
                                        <p:tgtEl>
                                          <p:spTgt spid="29713"/>
                                        </p:tgtEl>
                                        <p:attrNameLst>
                                          <p:attrName>style.visibility</p:attrName>
                                        </p:attrNameLst>
                                      </p:cBhvr>
                                      <p:to>
                                        <p:strVal val="visible"/>
                                      </p:to>
                                    </p:set>
                                    <p:animEffect transition="in" filter="diamond(in)">
                                      <p:cBhvr>
                                        <p:cTn id="26" dur="1000"/>
                                        <p:tgtEl>
                                          <p:spTgt spid="29713"/>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9707"/>
                                        </p:tgtEl>
                                        <p:attrNameLst>
                                          <p:attrName>style.visibility</p:attrName>
                                        </p:attrNameLst>
                                      </p:cBhvr>
                                      <p:to>
                                        <p:strVal val="visible"/>
                                      </p:to>
                                    </p:set>
                                    <p:anim calcmode="lin" valueType="num">
                                      <p:cBhvr additive="base">
                                        <p:cTn id="31" dur="500" fill="hold"/>
                                        <p:tgtEl>
                                          <p:spTgt spid="29707"/>
                                        </p:tgtEl>
                                        <p:attrNameLst>
                                          <p:attrName>ppt_x</p:attrName>
                                        </p:attrNameLst>
                                      </p:cBhvr>
                                      <p:tavLst>
                                        <p:tav tm="0">
                                          <p:val>
                                            <p:strVal val="#ppt_x"/>
                                          </p:val>
                                        </p:tav>
                                        <p:tav tm="100000">
                                          <p:val>
                                            <p:strVal val="#ppt_x"/>
                                          </p:val>
                                        </p:tav>
                                      </p:tavLst>
                                    </p:anim>
                                    <p:anim calcmode="lin" valueType="num">
                                      <p:cBhvr additive="base">
                                        <p:cTn id="32" dur="500" fill="hold"/>
                                        <p:tgtEl>
                                          <p:spTgt spid="2970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9721"/>
                                        </p:tgtEl>
                                        <p:attrNameLst>
                                          <p:attrName>style.visibility</p:attrName>
                                        </p:attrNameLst>
                                      </p:cBhvr>
                                      <p:to>
                                        <p:strVal val="visible"/>
                                      </p:to>
                                    </p:set>
                                    <p:anim calcmode="lin" valueType="num">
                                      <p:cBhvr additive="base">
                                        <p:cTn id="35" dur="500" fill="hold"/>
                                        <p:tgtEl>
                                          <p:spTgt spid="29721"/>
                                        </p:tgtEl>
                                        <p:attrNameLst>
                                          <p:attrName>ppt_x</p:attrName>
                                        </p:attrNameLst>
                                      </p:cBhvr>
                                      <p:tavLst>
                                        <p:tav tm="0">
                                          <p:val>
                                            <p:strVal val="#ppt_x"/>
                                          </p:val>
                                        </p:tav>
                                        <p:tav tm="100000">
                                          <p:val>
                                            <p:strVal val="#ppt_x"/>
                                          </p:val>
                                        </p:tav>
                                      </p:tavLst>
                                    </p:anim>
                                    <p:anim calcmode="lin" valueType="num">
                                      <p:cBhvr additive="base">
                                        <p:cTn id="36" dur="500" fill="hold"/>
                                        <p:tgtEl>
                                          <p:spTgt spid="2972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additive="base">
                                        <p:cTn id="41" dur="500" fill="hold"/>
                                        <p:tgtEl>
                                          <p:spTgt spid="5"/>
                                        </p:tgtEl>
                                        <p:attrNameLst>
                                          <p:attrName>ppt_x</p:attrName>
                                        </p:attrNameLst>
                                      </p:cBhvr>
                                      <p:tavLst>
                                        <p:tav tm="0">
                                          <p:val>
                                            <p:strVal val="#ppt_x"/>
                                          </p:val>
                                        </p:tav>
                                        <p:tav tm="100000">
                                          <p:val>
                                            <p:strVal val="#ppt_x"/>
                                          </p:val>
                                        </p:tav>
                                      </p:tavLst>
                                    </p:anim>
                                    <p:anim calcmode="lin" valueType="num">
                                      <p:cBhvr additive="base">
                                        <p:cTn id="42" dur="500" fill="hold"/>
                                        <p:tgtEl>
                                          <p:spTgt spid="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2553"/>
                                        </p:tgtEl>
                                        <p:attrNameLst>
                                          <p:attrName>style.visibility</p:attrName>
                                        </p:attrNameLst>
                                      </p:cBhvr>
                                      <p:to>
                                        <p:strVal val="visible"/>
                                      </p:to>
                                    </p:set>
                                    <p:anim calcmode="lin" valueType="num">
                                      <p:cBhvr additive="base">
                                        <p:cTn id="45" dur="500" fill="hold"/>
                                        <p:tgtEl>
                                          <p:spTgt spid="22553"/>
                                        </p:tgtEl>
                                        <p:attrNameLst>
                                          <p:attrName>ppt_x</p:attrName>
                                        </p:attrNameLst>
                                      </p:cBhvr>
                                      <p:tavLst>
                                        <p:tav tm="0">
                                          <p:val>
                                            <p:strVal val="#ppt_x"/>
                                          </p:val>
                                        </p:tav>
                                        <p:tav tm="100000">
                                          <p:val>
                                            <p:strVal val="#ppt_x"/>
                                          </p:val>
                                        </p:tav>
                                      </p:tavLst>
                                    </p:anim>
                                    <p:anim calcmode="lin" valueType="num">
                                      <p:cBhvr additive="base">
                                        <p:cTn id="46" dur="500" fill="hold"/>
                                        <p:tgtEl>
                                          <p:spTgt spid="22553"/>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8" presetClass="entr" presetSubtype="16" fill="hold" grpId="0" nodeType="clickEffect">
                                  <p:stCondLst>
                                    <p:cond delay="0"/>
                                  </p:stCondLst>
                                  <p:childTnLst>
                                    <p:set>
                                      <p:cBhvr>
                                        <p:cTn id="50" dur="1" fill="hold">
                                          <p:stCondLst>
                                            <p:cond delay="0"/>
                                          </p:stCondLst>
                                        </p:cTn>
                                        <p:tgtEl>
                                          <p:spTgt spid="26652"/>
                                        </p:tgtEl>
                                        <p:attrNameLst>
                                          <p:attrName>style.visibility</p:attrName>
                                        </p:attrNameLst>
                                      </p:cBhvr>
                                      <p:to>
                                        <p:strVal val="visible"/>
                                      </p:to>
                                    </p:set>
                                    <p:animEffect transition="in" filter="diamond(in)">
                                      <p:cBhvr>
                                        <p:cTn id="51" dur="2000"/>
                                        <p:tgtEl>
                                          <p:spTgt spid="26652"/>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9248"/>
                                        </p:tgtEl>
                                        <p:attrNameLst>
                                          <p:attrName>style.visibility</p:attrName>
                                        </p:attrNameLst>
                                      </p:cBhvr>
                                      <p:to>
                                        <p:strVal val="visible"/>
                                      </p:to>
                                    </p:set>
                                    <p:anim calcmode="lin" valueType="num">
                                      <p:cBhvr additive="base">
                                        <p:cTn id="56" dur="500" fill="hold"/>
                                        <p:tgtEl>
                                          <p:spTgt spid="9248"/>
                                        </p:tgtEl>
                                        <p:attrNameLst>
                                          <p:attrName>ppt_x</p:attrName>
                                        </p:attrNameLst>
                                      </p:cBhvr>
                                      <p:tavLst>
                                        <p:tav tm="0">
                                          <p:val>
                                            <p:strVal val="#ppt_x"/>
                                          </p:val>
                                        </p:tav>
                                        <p:tav tm="100000">
                                          <p:val>
                                            <p:strVal val="#ppt_x"/>
                                          </p:val>
                                        </p:tav>
                                      </p:tavLst>
                                    </p:anim>
                                    <p:anim calcmode="lin" valueType="num">
                                      <p:cBhvr additive="base">
                                        <p:cTn id="57" dur="500" fill="hold"/>
                                        <p:tgtEl>
                                          <p:spTgt spid="9248"/>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29706"/>
                                        </p:tgtEl>
                                        <p:attrNameLst>
                                          <p:attrName>style.visibility</p:attrName>
                                        </p:attrNameLst>
                                      </p:cBhvr>
                                      <p:to>
                                        <p:strVal val="visible"/>
                                      </p:to>
                                    </p:set>
                                    <p:anim calcmode="lin" valueType="num">
                                      <p:cBhvr additive="base">
                                        <p:cTn id="60" dur="500" fill="hold"/>
                                        <p:tgtEl>
                                          <p:spTgt spid="29706"/>
                                        </p:tgtEl>
                                        <p:attrNameLst>
                                          <p:attrName>ppt_x</p:attrName>
                                        </p:attrNameLst>
                                      </p:cBhvr>
                                      <p:tavLst>
                                        <p:tav tm="0">
                                          <p:val>
                                            <p:strVal val="#ppt_x"/>
                                          </p:val>
                                        </p:tav>
                                        <p:tav tm="100000">
                                          <p:val>
                                            <p:strVal val="#ppt_x"/>
                                          </p:val>
                                        </p:tav>
                                      </p:tavLst>
                                    </p:anim>
                                    <p:anim calcmode="lin" valueType="num">
                                      <p:cBhvr additive="base">
                                        <p:cTn id="61" dur="500" fill="hold"/>
                                        <p:tgtEl>
                                          <p:spTgt spid="297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5" grpId="0" bldLvl="0" animBg="1"/>
      <p:bldP spid="29706" grpId="0" bldLvl="0" animBg="1"/>
      <p:bldP spid="29707" grpId="0" bldLvl="0" animBg="1"/>
      <p:bldP spid="29708" grpId="0" bldLvl="0" animBg="1"/>
      <p:bldP spid="29713" grpId="0" bldLvl="0" animBg="1"/>
      <p:bldP spid="29718" grpId="0"/>
      <p:bldP spid="29719" grpId="0"/>
      <p:bldP spid="29720" grpId="0"/>
      <p:bldP spid="29721" grpId="0"/>
      <p:bldP spid="22553" grpId="0"/>
      <p:bldP spid="9248" grpId="0"/>
      <p:bldP spid="26652" grpId="0"/>
      <p:bldP spid="5"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custDataLst>
              <p:tags r:id="rId1"/>
            </p:custDataLst>
          </p:nvPr>
        </p:nvPicPr>
        <p:blipFill>
          <a:blip r:embed="rId5"/>
          <a:srcRect t="68124"/>
          <a:stretch>
            <a:fillRect/>
          </a:stretch>
        </p:blipFill>
        <p:spPr>
          <a:xfrm>
            <a:off x="0" y="3686625"/>
            <a:ext cx="9144000" cy="1457325"/>
          </a:xfrm>
          <a:prstGeom prst="rect">
            <a:avLst/>
          </a:prstGeom>
          <a:noFill/>
          <a:ln w="9525">
            <a:noFill/>
          </a:ln>
        </p:spPr>
      </p:pic>
      <p:pic>
        <p:nvPicPr>
          <p:cNvPr id="3" name="图片 2" descr="IMG_20200318_113711"/>
          <p:cNvPicPr>
            <a:picLocks noChangeAspect="1"/>
          </p:cNvPicPr>
          <p:nvPr>
            <p:custDataLst>
              <p:tags r:id="rId2"/>
            </p:custDataLst>
          </p:nvPr>
        </p:nvPicPr>
        <p:blipFill>
          <a:blip r:embed="rId6"/>
          <a:srcRect l="34645" r="12847"/>
          <a:stretch>
            <a:fillRect/>
          </a:stretch>
        </p:blipFill>
        <p:spPr>
          <a:xfrm rot="5400000">
            <a:off x="28575" y="83794"/>
            <a:ext cx="4918710" cy="4841081"/>
          </a:xfrm>
          <a:prstGeom prst="rect">
            <a:avLst/>
          </a:prstGeom>
        </p:spPr>
      </p:pic>
      <p:cxnSp>
        <p:nvCxnSpPr>
          <p:cNvPr id="4" name="直接连接符 3"/>
          <p:cNvCxnSpPr/>
          <p:nvPr/>
        </p:nvCxnSpPr>
        <p:spPr>
          <a:xfrm>
            <a:off x="1070610" y="1118685"/>
            <a:ext cx="2531269" cy="762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1779270" y="1118685"/>
            <a:ext cx="2673191" cy="36766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圆角矩形 4"/>
          <p:cNvSpPr/>
          <p:nvPr/>
        </p:nvSpPr>
        <p:spPr>
          <a:xfrm>
            <a:off x="975360" y="1126305"/>
            <a:ext cx="703898" cy="367665"/>
          </a:xfrm>
          <a:prstGeom prst="roundRect">
            <a:avLst/>
          </a:prstGeom>
          <a:noFill/>
          <a:ln w="38100">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文本框 6"/>
          <p:cNvSpPr txBox="1"/>
          <p:nvPr/>
        </p:nvSpPr>
        <p:spPr>
          <a:xfrm>
            <a:off x="5426710" y="460031"/>
            <a:ext cx="3444240" cy="414020"/>
          </a:xfrm>
          <a:prstGeom prst="rect">
            <a:avLst/>
          </a:prstGeom>
          <a:solidFill>
            <a:schemeClr val="accent1">
              <a:lumMod val="75000"/>
            </a:schemeClr>
          </a:solidFill>
          <a:ln>
            <a:solidFill>
              <a:schemeClr val="accent1"/>
            </a:solidFill>
          </a:ln>
        </p:spPr>
        <p:txBody>
          <a:bodyPr wrap="square" rtlCol="0">
            <a:spAutoFit/>
          </a:bodyPr>
          <a:lstStyle/>
          <a:p>
            <a:r>
              <a:rPr lang="en-US"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1978</a:t>
            </a:r>
            <a:r>
              <a:rPr lang="zh-CN" altLang="en-US" sz="2100">
                <a:solidFill>
                  <a:srgbClr val="FFFF00"/>
                </a:solidFill>
                <a:latin typeface="黑体" panose="02010609060101010101" pitchFamily="49" charset="-122"/>
                <a:ea typeface="黑体" panose="02010609060101010101" pitchFamily="49" charset="-122"/>
                <a:cs typeface="黑体" panose="02010609060101010101" pitchFamily="49" charset="-122"/>
              </a:rPr>
              <a:t>年，十一届三中全会</a:t>
            </a:r>
          </a:p>
        </p:txBody>
      </p:sp>
      <p:cxnSp>
        <p:nvCxnSpPr>
          <p:cNvPr id="10" name="直接连接符 9"/>
          <p:cNvCxnSpPr/>
          <p:nvPr/>
        </p:nvCxnSpPr>
        <p:spPr>
          <a:xfrm flipV="1">
            <a:off x="3321844" y="3093694"/>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601504" y="3521366"/>
            <a:ext cx="1070134" cy="952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540794" y="3530891"/>
            <a:ext cx="1904524" cy="20479"/>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5426710" y="1182026"/>
            <a:ext cx="1774984" cy="414020"/>
          </a:xfrm>
          <a:prstGeom prst="rect">
            <a:avLst/>
          </a:prstGeom>
          <a:solidFill>
            <a:schemeClr val="accent1">
              <a:lumMod val="75000"/>
            </a:schemeClr>
          </a:solidFill>
          <a:ln>
            <a:solidFill>
              <a:schemeClr val="accent1"/>
            </a:solidFill>
          </a:ln>
        </p:spPr>
        <p:txBody>
          <a:bodyPr wrap="square" rtlCol="0">
            <a:spAutoFit/>
          </a:bodyPr>
          <a:lstStyle/>
          <a:p>
            <a:r>
              <a:rPr lang="zh-CN"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改革开放</a:t>
            </a:r>
          </a:p>
        </p:txBody>
      </p:sp>
      <p:sp>
        <p:nvSpPr>
          <p:cNvPr id="14" name="文本框 13"/>
          <p:cNvSpPr txBox="1"/>
          <p:nvPr/>
        </p:nvSpPr>
        <p:spPr>
          <a:xfrm>
            <a:off x="5426710" y="1904021"/>
            <a:ext cx="3511868" cy="414020"/>
          </a:xfrm>
          <a:prstGeom prst="rect">
            <a:avLst/>
          </a:prstGeom>
          <a:solidFill>
            <a:schemeClr val="accent1">
              <a:lumMod val="75000"/>
            </a:schemeClr>
          </a:solidFill>
          <a:ln>
            <a:solidFill>
              <a:schemeClr val="accent1"/>
            </a:solidFill>
          </a:ln>
        </p:spPr>
        <p:txBody>
          <a:bodyPr wrap="square" rtlCol="0">
            <a:spAutoFit/>
          </a:bodyPr>
          <a:lstStyle/>
          <a:p>
            <a:r>
              <a:rPr lang="zh-CN" altLang="zh-CN" sz="2100">
                <a:solidFill>
                  <a:srgbClr val="FFFF00"/>
                </a:solidFill>
                <a:latin typeface="黑体" panose="02010609060101010101" pitchFamily="49" charset="-122"/>
                <a:ea typeface="黑体" panose="02010609060101010101" pitchFamily="49" charset="-122"/>
                <a:cs typeface="黑体" panose="02010609060101010101" pitchFamily="49" charset="-122"/>
              </a:rPr>
              <a:t>社会主义现代化建设新时期</a:t>
            </a:r>
          </a:p>
        </p:txBody>
      </p:sp>
      <p:sp>
        <p:nvSpPr>
          <p:cNvPr id="15" name="文本框 14"/>
          <p:cNvSpPr txBox="1"/>
          <p:nvPr/>
        </p:nvSpPr>
        <p:spPr>
          <a:xfrm>
            <a:off x="5426710" y="256219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中国特色社会主义道路</a:t>
            </a:r>
          </a:p>
        </p:txBody>
      </p:sp>
      <p:sp>
        <p:nvSpPr>
          <p:cNvPr id="16" name="文本框 15"/>
          <p:cNvSpPr txBox="1"/>
          <p:nvPr/>
        </p:nvSpPr>
        <p:spPr>
          <a:xfrm>
            <a:off x="5426551" y="3036067"/>
            <a:ext cx="2553653"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中国特色社会主义理论体系</a:t>
            </a:r>
          </a:p>
        </p:txBody>
      </p:sp>
      <p:sp>
        <p:nvSpPr>
          <p:cNvPr id="17" name="文本框 16"/>
          <p:cNvSpPr txBox="1"/>
          <p:nvPr/>
        </p:nvSpPr>
        <p:spPr>
          <a:xfrm>
            <a:off x="5426710" y="350961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中国特色社会主义制度</a:t>
            </a:r>
          </a:p>
        </p:txBody>
      </p:sp>
      <p:sp>
        <p:nvSpPr>
          <p:cNvPr id="18" name="文本框 17"/>
          <p:cNvSpPr txBox="1"/>
          <p:nvPr/>
        </p:nvSpPr>
        <p:spPr>
          <a:xfrm>
            <a:off x="5426710" y="3983329"/>
            <a:ext cx="2261711" cy="321945"/>
          </a:xfrm>
          <a:prstGeom prst="rect">
            <a:avLst/>
          </a:prstGeom>
          <a:solidFill>
            <a:schemeClr val="accent6">
              <a:lumMod val="75000"/>
            </a:schemeClr>
          </a:solidFill>
          <a:ln>
            <a:solidFill>
              <a:schemeClr val="accent1"/>
            </a:solidFill>
          </a:ln>
        </p:spPr>
        <p:txBody>
          <a:bodyPr wrap="square" rtlCol="0">
            <a:spAutoFit/>
          </a:bodyPr>
          <a:lstStyle/>
          <a:p>
            <a:r>
              <a:rPr lang="zh-CN" altLang="zh-CN" sz="1500">
                <a:solidFill>
                  <a:srgbClr val="FFFF00"/>
                </a:solidFill>
                <a:latin typeface="黑体" panose="02010609060101010101" pitchFamily="49" charset="-122"/>
                <a:ea typeface="黑体" panose="02010609060101010101" pitchFamily="49" charset="-122"/>
                <a:cs typeface="黑体" panose="02010609060101010101" pitchFamily="49" charset="-122"/>
              </a:rPr>
              <a:t>中国特色社会主义文化</a:t>
            </a:r>
          </a:p>
        </p:txBody>
      </p:sp>
      <p:sp>
        <p:nvSpPr>
          <p:cNvPr id="2" name="TextBox 9"/>
          <p:cNvSpPr txBox="1"/>
          <p:nvPr/>
        </p:nvSpPr>
        <p:spPr>
          <a:xfrm>
            <a:off x="25241" y="43789"/>
            <a:ext cx="1485900" cy="460375"/>
          </a:xfrm>
          <a:prstGeom prst="rect">
            <a:avLst/>
          </a:prstGeom>
          <a:solidFill>
            <a:schemeClr val="bg1"/>
          </a:solidFill>
          <a:ln w="38100">
            <a:solidFill>
              <a:schemeClr val="accent4"/>
            </a:solidFill>
          </a:ln>
        </p:spPr>
        <p:txBody>
          <a:bodyPr wrap="square" rtlCol="0">
            <a:spAutoFit/>
          </a:bodyPr>
          <a:lstStyle/>
          <a:p>
            <a:r>
              <a:rPr lang="zh-CN" altLang="zh-CN" sz="2400" b="1" dirty="0">
                <a:solidFill>
                  <a:srgbClr val="FF0000"/>
                </a:solidFill>
                <a:latin typeface="黑体" panose="02010609060101010101" pitchFamily="49" charset="-122"/>
                <a:ea typeface="黑体" panose="02010609060101010101" pitchFamily="49" charset="-122"/>
              </a:rPr>
              <a:t>单元概述</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8" presetClass="entr" presetSubtype="16" fill="hold" grpId="0" nodeType="clickEffect">
                                  <p:stCondLst>
                                    <p:cond delay="0"/>
                                  </p:stCondLst>
                                  <p:childTnLst>
                                    <p:set>
                                      <p:cBhvr>
                                        <p:cTn id="27" dur="1000" fill="hold">
                                          <p:stCondLst>
                                            <p:cond delay="0"/>
                                          </p:stCondLst>
                                        </p:cTn>
                                        <p:tgtEl>
                                          <p:spTgt spid="13"/>
                                        </p:tgtEl>
                                        <p:attrNameLst>
                                          <p:attrName>style.visibility</p:attrName>
                                        </p:attrNameLst>
                                      </p:cBhvr>
                                      <p:to>
                                        <p:strVal val="visible"/>
                                      </p:to>
                                    </p:set>
                                    <p:animEffect transition="in" filter="diamond(in)">
                                      <p:cBhvr>
                                        <p:cTn id="28" dur="10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8" presetClass="entr" presetSubtype="16"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amond(in)">
                                      <p:cBhvr>
                                        <p:cTn id="53" dur="2000"/>
                                        <p:tgtEl>
                                          <p:spTgt spid="15"/>
                                        </p:tgtEl>
                                      </p:cBhvr>
                                    </p:animEffect>
                                  </p:childTnLst>
                                </p:cTn>
                              </p:par>
                              <p:par>
                                <p:cTn id="54" presetID="8" presetClass="entr" presetSubtype="16"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amond(in)">
                                      <p:cBhvr>
                                        <p:cTn id="56" dur="2000"/>
                                        <p:tgtEl>
                                          <p:spTgt spid="16"/>
                                        </p:tgtEl>
                                      </p:cBhvr>
                                    </p:animEffect>
                                  </p:childTnLst>
                                </p:cTn>
                              </p:par>
                              <p:par>
                                <p:cTn id="57" presetID="8" presetClass="entr" presetSubtype="16"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diamond(in)">
                                      <p:cBhvr>
                                        <p:cTn id="59" dur="2000"/>
                                        <p:tgtEl>
                                          <p:spTgt spid="17"/>
                                        </p:tgtEl>
                                      </p:cBhvr>
                                    </p:animEffect>
                                  </p:childTnLst>
                                </p:cTn>
                              </p:par>
                              <p:par>
                                <p:cTn id="60" presetID="8" presetClass="entr" presetSubtype="16" fill="hold" grpId="0" nodeType="with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diamond(in)">
                                      <p:cBhvr>
                                        <p:cTn id="62"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bldLvl="0" animBg="1"/>
      <p:bldP spid="13" grpId="0" bldLvl="0" animBg="1"/>
      <p:bldP spid="14" grpId="0" bldLvl="0" animBg="1"/>
      <p:bldP spid="15" grpId="0" bldLvl="0" animBg="1"/>
      <p:bldP spid="16" grpId="0" bldLvl="0" animBg="1"/>
      <p:bldP spid="17" grpId="0" bldLvl="0" animBg="1"/>
      <p:bldP spid="18"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77100"/>
            <a:ext cx="9144000" cy="1457325"/>
          </a:xfrm>
          <a:prstGeom prst="rect">
            <a:avLst/>
          </a:prstGeom>
          <a:noFill/>
          <a:ln w="9525">
            <a:noFill/>
          </a:ln>
        </p:spPr>
      </p:pic>
      <p:sp>
        <p:nvSpPr>
          <p:cNvPr id="29699" name="Line 5"/>
          <p:cNvSpPr/>
          <p:nvPr/>
        </p:nvSpPr>
        <p:spPr>
          <a:xfrm>
            <a:off x="300990" y="3204845"/>
            <a:ext cx="8531860" cy="635"/>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1304290" y="2979599"/>
            <a:ext cx="2540" cy="215900"/>
          </a:xfrm>
          <a:prstGeom prst="line">
            <a:avLst/>
          </a:prstGeom>
          <a:ln w="50800" cap="flat" cmpd="sng">
            <a:solidFill>
              <a:srgbClr val="800080"/>
            </a:solidFill>
            <a:prstDash val="solid"/>
            <a:headEnd type="none" w="med" len="med"/>
            <a:tailEnd type="none" w="med" len="med"/>
          </a:ln>
        </p:spPr>
      </p:sp>
      <p:sp>
        <p:nvSpPr>
          <p:cNvPr id="12" name="文本框 11"/>
          <p:cNvSpPr txBox="1"/>
          <p:nvPr/>
        </p:nvSpPr>
        <p:spPr>
          <a:xfrm>
            <a:off x="744220" y="3264535"/>
            <a:ext cx="1475740" cy="337185"/>
          </a:xfrm>
          <a:prstGeom prst="rect">
            <a:avLst/>
          </a:prstGeom>
          <a:noFill/>
        </p:spPr>
        <p:txBody>
          <a:bodyPr wrap="square" rtlCol="0">
            <a:spAutoFit/>
          </a:bodyPr>
          <a:lstStyle/>
          <a:p>
            <a:r>
              <a:rPr lang="en-US" altLang="zh-CN" sz="1600"/>
              <a:t>1978</a:t>
            </a:r>
            <a:r>
              <a:rPr lang="zh-CN" altLang="zh-CN" sz="1600"/>
              <a:t>年</a:t>
            </a:r>
            <a:r>
              <a:rPr lang="en-US" altLang="zh-CN" sz="1600"/>
              <a:t>12</a:t>
            </a:r>
            <a:r>
              <a:rPr lang="zh-CN" altLang="en-US" sz="1600"/>
              <a:t>月</a:t>
            </a:r>
          </a:p>
        </p:txBody>
      </p:sp>
      <p:sp>
        <p:nvSpPr>
          <p:cNvPr id="13" name="文本框 12"/>
          <p:cNvSpPr txBox="1"/>
          <p:nvPr/>
        </p:nvSpPr>
        <p:spPr>
          <a:xfrm>
            <a:off x="954405" y="3594735"/>
            <a:ext cx="952500" cy="82994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中共十一届三中全会</a:t>
            </a:r>
          </a:p>
        </p:txBody>
      </p:sp>
      <p:sp>
        <p:nvSpPr>
          <p:cNvPr id="31" name="文本框 30"/>
          <p:cNvSpPr txBox="1"/>
          <p:nvPr/>
        </p:nvSpPr>
        <p:spPr>
          <a:xfrm>
            <a:off x="999490" y="1820545"/>
            <a:ext cx="612000"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提出实行改革开放</a:t>
            </a:r>
          </a:p>
        </p:txBody>
      </p:sp>
      <p:sp>
        <p:nvSpPr>
          <p:cNvPr id="2" name="Line 6"/>
          <p:cNvSpPr/>
          <p:nvPr/>
        </p:nvSpPr>
        <p:spPr>
          <a:xfrm>
            <a:off x="2306955" y="2979599"/>
            <a:ext cx="2540" cy="215900"/>
          </a:xfrm>
          <a:prstGeom prst="line">
            <a:avLst/>
          </a:prstGeom>
          <a:ln w="50800" cap="flat" cmpd="sng">
            <a:solidFill>
              <a:srgbClr val="800080"/>
            </a:solidFill>
            <a:prstDash val="solid"/>
            <a:headEnd type="none" w="med" len="med"/>
            <a:tailEnd type="none" w="med" len="med"/>
          </a:ln>
        </p:spPr>
      </p:sp>
      <p:sp>
        <p:nvSpPr>
          <p:cNvPr id="3" name="Line 6"/>
          <p:cNvSpPr/>
          <p:nvPr/>
        </p:nvSpPr>
        <p:spPr>
          <a:xfrm rot="21420000" flipH="1">
            <a:off x="3799205" y="2988834"/>
            <a:ext cx="16510" cy="206375"/>
          </a:xfrm>
          <a:prstGeom prst="line">
            <a:avLst/>
          </a:prstGeom>
          <a:ln w="50800" cap="flat" cmpd="sng">
            <a:solidFill>
              <a:srgbClr val="800080"/>
            </a:solidFill>
            <a:prstDash val="solid"/>
            <a:headEnd type="none" w="med" len="med"/>
            <a:tailEnd type="none" w="med" len="med"/>
          </a:ln>
        </p:spPr>
      </p:sp>
      <p:sp>
        <p:nvSpPr>
          <p:cNvPr id="4" name="文本框 3"/>
          <p:cNvSpPr txBox="1"/>
          <p:nvPr/>
        </p:nvSpPr>
        <p:spPr>
          <a:xfrm>
            <a:off x="1906905" y="3331210"/>
            <a:ext cx="1475740" cy="337185"/>
          </a:xfrm>
          <a:prstGeom prst="rect">
            <a:avLst/>
          </a:prstGeom>
          <a:noFill/>
        </p:spPr>
        <p:txBody>
          <a:bodyPr wrap="square" rtlCol="0">
            <a:spAutoFit/>
          </a:bodyPr>
          <a:lstStyle/>
          <a:p>
            <a:r>
              <a:rPr lang="en-US" sz="1600"/>
              <a:t>1980</a:t>
            </a:r>
            <a:r>
              <a:rPr lang="zh-CN" altLang="en-US" sz="1600"/>
              <a:t>年</a:t>
            </a:r>
          </a:p>
        </p:txBody>
      </p:sp>
      <p:sp>
        <p:nvSpPr>
          <p:cNvPr id="6" name="文本框 5"/>
          <p:cNvSpPr txBox="1"/>
          <p:nvPr/>
        </p:nvSpPr>
        <p:spPr>
          <a:xfrm>
            <a:off x="2002155" y="2066925"/>
            <a:ext cx="612000" cy="829945"/>
          </a:xfrm>
          <a:prstGeom prst="rect">
            <a:avLst/>
          </a:prstGeom>
          <a:solidFill>
            <a:schemeClr val="accent1">
              <a:lumMod val="50000"/>
            </a:schemeClr>
          </a:solidFill>
        </p:spPr>
        <p:txBody>
          <a:bodyPr wrap="square" rtlCol="0">
            <a:spAutoFit/>
          </a:bodyPr>
          <a:lstStyle/>
          <a:p>
            <a:r>
              <a:rPr lang="zh-CN" altLang="zh-CN" sz="1600">
                <a:solidFill>
                  <a:srgbClr val="FFFF00"/>
                </a:solidFill>
                <a:latin typeface="黑体" panose="02010609060101010101" pitchFamily="49" charset="-122"/>
                <a:ea typeface="黑体" panose="02010609060101010101" pitchFamily="49" charset="-122"/>
                <a:sym typeface="+mn-ea"/>
              </a:rPr>
              <a:t>经济特区建立</a:t>
            </a:r>
            <a:endParaRPr lang="zh-CN" altLang="zh-CN" sz="1600" b="1">
              <a:solidFill>
                <a:srgbClr val="FFFF00"/>
              </a:solidFill>
              <a:latin typeface="黑体" panose="02010609060101010101" pitchFamily="49" charset="-122"/>
              <a:ea typeface="黑体" panose="02010609060101010101" pitchFamily="49" charset="-122"/>
              <a:sym typeface="+mn-ea"/>
            </a:endParaRPr>
          </a:p>
        </p:txBody>
      </p:sp>
      <p:sp>
        <p:nvSpPr>
          <p:cNvPr id="7" name="文本框 6"/>
          <p:cNvSpPr txBox="1"/>
          <p:nvPr/>
        </p:nvSpPr>
        <p:spPr>
          <a:xfrm>
            <a:off x="3341370" y="3264535"/>
            <a:ext cx="1475740" cy="337185"/>
          </a:xfrm>
          <a:prstGeom prst="rect">
            <a:avLst/>
          </a:prstGeom>
          <a:noFill/>
        </p:spPr>
        <p:txBody>
          <a:bodyPr wrap="square" rtlCol="0">
            <a:spAutoFit/>
          </a:bodyPr>
          <a:lstStyle/>
          <a:p>
            <a:r>
              <a:rPr lang="en-US" sz="1600"/>
              <a:t>1983</a:t>
            </a:r>
            <a:r>
              <a:rPr lang="zh-CN" altLang="en-US" sz="1600"/>
              <a:t>年</a:t>
            </a:r>
          </a:p>
        </p:txBody>
      </p:sp>
      <p:sp>
        <p:nvSpPr>
          <p:cNvPr id="8" name="文本框 7"/>
          <p:cNvSpPr txBox="1"/>
          <p:nvPr/>
        </p:nvSpPr>
        <p:spPr>
          <a:xfrm>
            <a:off x="3211195" y="1659890"/>
            <a:ext cx="878840" cy="1322070"/>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家庭联产承包责任制普遍实行</a:t>
            </a:r>
          </a:p>
        </p:txBody>
      </p:sp>
      <p:sp>
        <p:nvSpPr>
          <p:cNvPr id="9" name="Line 6"/>
          <p:cNvSpPr/>
          <p:nvPr/>
        </p:nvSpPr>
        <p:spPr>
          <a:xfrm rot="21360000" flipH="1">
            <a:off x="4678680" y="2988800"/>
            <a:ext cx="16510" cy="206375"/>
          </a:xfrm>
          <a:prstGeom prst="line">
            <a:avLst/>
          </a:prstGeom>
          <a:ln w="50800" cap="flat" cmpd="sng">
            <a:solidFill>
              <a:srgbClr val="800080"/>
            </a:solidFill>
            <a:prstDash val="solid"/>
            <a:headEnd type="none" w="med" len="med"/>
            <a:tailEnd type="none" w="med" len="med"/>
          </a:ln>
        </p:spPr>
      </p:sp>
      <p:sp>
        <p:nvSpPr>
          <p:cNvPr id="11" name="文本框 10"/>
          <p:cNvSpPr txBox="1"/>
          <p:nvPr/>
        </p:nvSpPr>
        <p:spPr>
          <a:xfrm>
            <a:off x="4182745" y="3264535"/>
            <a:ext cx="1475740" cy="337185"/>
          </a:xfrm>
          <a:prstGeom prst="rect">
            <a:avLst/>
          </a:prstGeom>
          <a:noFill/>
        </p:spPr>
        <p:txBody>
          <a:bodyPr wrap="square" rtlCol="0">
            <a:spAutoFit/>
          </a:bodyPr>
          <a:lstStyle/>
          <a:p>
            <a:r>
              <a:rPr lang="en-US" sz="1600"/>
              <a:t>1984</a:t>
            </a:r>
            <a:r>
              <a:rPr lang="zh-CN" altLang="en-US" sz="1600"/>
              <a:t>年</a:t>
            </a:r>
          </a:p>
        </p:txBody>
      </p:sp>
      <p:sp>
        <p:nvSpPr>
          <p:cNvPr id="14" name="文本框 13"/>
          <p:cNvSpPr txBox="1"/>
          <p:nvPr/>
        </p:nvSpPr>
        <p:spPr>
          <a:xfrm>
            <a:off x="4414520" y="1659890"/>
            <a:ext cx="679450" cy="1322070"/>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城市经济体制改革展开</a:t>
            </a:r>
          </a:p>
        </p:txBody>
      </p:sp>
      <p:sp>
        <p:nvSpPr>
          <p:cNvPr id="15" name="Line 6"/>
          <p:cNvSpPr/>
          <p:nvPr/>
        </p:nvSpPr>
        <p:spPr>
          <a:xfrm rot="180000">
            <a:off x="6437630" y="3020695"/>
            <a:ext cx="11430" cy="174625"/>
          </a:xfrm>
          <a:prstGeom prst="line">
            <a:avLst/>
          </a:prstGeom>
          <a:ln w="50800" cap="flat" cmpd="sng">
            <a:solidFill>
              <a:srgbClr val="800080"/>
            </a:solidFill>
            <a:prstDash val="solid"/>
            <a:headEnd type="none" w="med" len="med"/>
            <a:tailEnd type="none" w="med" len="med"/>
          </a:ln>
        </p:spPr>
      </p:sp>
      <p:sp>
        <p:nvSpPr>
          <p:cNvPr id="16" name="文本框 15"/>
          <p:cNvSpPr txBox="1"/>
          <p:nvPr/>
        </p:nvSpPr>
        <p:spPr>
          <a:xfrm>
            <a:off x="5786755" y="1905635"/>
            <a:ext cx="59245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邓小平南方讲话</a:t>
            </a:r>
          </a:p>
        </p:txBody>
      </p:sp>
      <p:sp>
        <p:nvSpPr>
          <p:cNvPr id="17" name="文本框 16"/>
          <p:cNvSpPr txBox="1"/>
          <p:nvPr/>
        </p:nvSpPr>
        <p:spPr>
          <a:xfrm>
            <a:off x="6453505" y="1905635"/>
            <a:ext cx="123126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sym typeface="+mn-ea"/>
              </a:rPr>
              <a:t>中共十四大召开，建立社会主义市场经济体制</a:t>
            </a:r>
          </a:p>
        </p:txBody>
      </p:sp>
      <p:sp>
        <p:nvSpPr>
          <p:cNvPr id="20" name="文本框 19"/>
          <p:cNvSpPr txBox="1"/>
          <p:nvPr/>
        </p:nvSpPr>
        <p:spPr>
          <a:xfrm>
            <a:off x="6174105" y="3264535"/>
            <a:ext cx="1475740" cy="337185"/>
          </a:xfrm>
          <a:prstGeom prst="rect">
            <a:avLst/>
          </a:prstGeom>
          <a:noFill/>
        </p:spPr>
        <p:txBody>
          <a:bodyPr wrap="square" rtlCol="0">
            <a:spAutoFit/>
          </a:bodyPr>
          <a:lstStyle/>
          <a:p>
            <a:r>
              <a:rPr lang="en-US" sz="1600"/>
              <a:t>1992</a:t>
            </a:r>
            <a:r>
              <a:rPr lang="zh-CN" altLang="en-US" sz="1600"/>
              <a:t>年</a:t>
            </a:r>
          </a:p>
        </p:txBody>
      </p:sp>
      <p:pic>
        <p:nvPicPr>
          <p:cNvPr id="5" name="图片 7"/>
          <p:cNvPicPr>
            <a:picLocks noChangeAspect="1"/>
          </p:cNvPicPr>
          <p:nvPr/>
        </p:nvPicPr>
        <p:blipFill>
          <a:blip r:embed="rId2"/>
          <a:srcRect t="68124"/>
          <a:stretch>
            <a:fillRect/>
          </a:stretch>
        </p:blipFill>
        <p:spPr>
          <a:xfrm rot="10800000">
            <a:off x="-5080" y="-185"/>
            <a:ext cx="9144000" cy="1457325"/>
          </a:xfrm>
          <a:prstGeom prst="rect">
            <a:avLst/>
          </a:prstGeom>
          <a:noFill/>
          <a:ln w="9525">
            <a:noFill/>
          </a:ln>
        </p:spPr>
      </p:pic>
      <p:sp>
        <p:nvSpPr>
          <p:cNvPr id="10" name="文本框 9"/>
          <p:cNvSpPr txBox="1"/>
          <p:nvPr/>
        </p:nvSpPr>
        <p:spPr>
          <a:xfrm>
            <a:off x="455295" y="467995"/>
            <a:ext cx="1701165" cy="521970"/>
          </a:xfrm>
          <a:prstGeom prst="rect">
            <a:avLst/>
          </a:prstGeom>
          <a:solidFill>
            <a:schemeClr val="accent1">
              <a:lumMod val="75000"/>
            </a:schemeClr>
          </a:solidFill>
          <a:ln>
            <a:solidFill>
              <a:schemeClr val="accent1"/>
            </a:solidFill>
          </a:ln>
        </p:spPr>
        <p:txBody>
          <a:bodyPr wrap="square" rtlCol="0">
            <a:spAutoFit/>
          </a:bodyPr>
          <a:lstStyle/>
          <a:p>
            <a:r>
              <a:rPr lang="zh-CN" altLang="zh-CN" sz="2800">
                <a:solidFill>
                  <a:schemeClr val="bg1"/>
                </a:solidFill>
                <a:latin typeface="黑体" panose="02010609060101010101" pitchFamily="49" charset="-122"/>
                <a:ea typeface="黑体" panose="02010609060101010101" pitchFamily="49" charset="-122"/>
                <a:cs typeface="黑体" panose="02010609060101010101" pitchFamily="49" charset="-122"/>
              </a:rPr>
              <a:t>改革开放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2"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9700"/>
                                        </p:tgtEl>
                                        <p:attrNameLst>
                                          <p:attrName>style.visibility</p:attrName>
                                        </p:attrNameLst>
                                      </p:cBhvr>
                                      <p:to>
                                        <p:strVal val="visible"/>
                                      </p:to>
                                    </p:set>
                                    <p:anim calcmode="lin" valueType="num">
                                      <p:cBhvr additive="base">
                                        <p:cTn id="15" dur="500" fill="hold"/>
                                        <p:tgtEl>
                                          <p:spTgt spid="29700"/>
                                        </p:tgtEl>
                                        <p:attrNameLst>
                                          <p:attrName>ppt_x</p:attrName>
                                        </p:attrNameLst>
                                      </p:cBhvr>
                                      <p:tavLst>
                                        <p:tav tm="0">
                                          <p:val>
                                            <p:strVal val="#ppt_x"/>
                                          </p:val>
                                        </p:tav>
                                        <p:tav tm="100000">
                                          <p:val>
                                            <p:strVal val="#ppt_x"/>
                                          </p:val>
                                        </p:tav>
                                      </p:tavLst>
                                    </p:anim>
                                    <p:anim calcmode="lin" valueType="num">
                                      <p:cBhvr additive="base">
                                        <p:cTn id="16" dur="500" fill="hold"/>
                                        <p:tgtEl>
                                          <p:spTgt spid="29700"/>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2" nodeType="click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500" fill="hold"/>
                                        <p:tgtEl>
                                          <p:spTgt spid="31"/>
                                        </p:tgtEl>
                                        <p:attrNameLst>
                                          <p:attrName>ppt_x</p:attrName>
                                        </p:attrNameLst>
                                      </p:cBhvr>
                                      <p:tavLst>
                                        <p:tav tm="0">
                                          <p:val>
                                            <p:strVal val="#ppt_x"/>
                                          </p:val>
                                        </p:tav>
                                        <p:tav tm="100000">
                                          <p:val>
                                            <p:strVal val="#ppt_x"/>
                                          </p:val>
                                        </p:tav>
                                      </p:tavLst>
                                    </p:anim>
                                    <p:anim calcmode="lin" valueType="num">
                                      <p:cBhvr additive="base">
                                        <p:cTn id="2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2"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additive="base">
                                        <p:cTn id="31" dur="500" fill="hold"/>
                                        <p:tgtEl>
                                          <p:spTgt spid="2"/>
                                        </p:tgtEl>
                                        <p:attrNameLst>
                                          <p:attrName>ppt_x</p:attrName>
                                        </p:attrNameLst>
                                      </p:cBhvr>
                                      <p:tavLst>
                                        <p:tav tm="0">
                                          <p:val>
                                            <p:strVal val="#ppt_x"/>
                                          </p:val>
                                        </p:tav>
                                        <p:tav tm="100000">
                                          <p:val>
                                            <p:strVal val="#ppt_x"/>
                                          </p:val>
                                        </p:tav>
                                      </p:tavLst>
                                    </p:anim>
                                    <p:anim calcmode="lin" valueType="num">
                                      <p:cBhvr additive="base">
                                        <p:cTn id="3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2" nodeType="click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fill="hold"/>
                                        <p:tgtEl>
                                          <p:spTgt spid="7"/>
                                        </p:tgtEl>
                                        <p:attrNameLst>
                                          <p:attrName>ppt_x</p:attrName>
                                        </p:attrNameLst>
                                      </p:cBhvr>
                                      <p:tavLst>
                                        <p:tav tm="0">
                                          <p:val>
                                            <p:strVal val="#ppt_x"/>
                                          </p:val>
                                        </p:tav>
                                        <p:tav tm="100000">
                                          <p:val>
                                            <p:strVal val="#ppt_x"/>
                                          </p:val>
                                        </p:tav>
                                      </p:tavLst>
                                    </p:anim>
                                    <p:anim calcmode="lin" valueType="num">
                                      <p:cBhvr additive="base">
                                        <p:cTn id="42" dur="500" fill="hold"/>
                                        <p:tgtEl>
                                          <p:spTgt spid="7"/>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ppt_x"/>
                                          </p:val>
                                        </p:tav>
                                        <p:tav tm="100000">
                                          <p:val>
                                            <p:strVal val="#ppt_x"/>
                                          </p:val>
                                        </p:tav>
                                      </p:tavLst>
                                    </p:anim>
                                    <p:anim calcmode="lin" valueType="num">
                                      <p:cBhvr additive="base">
                                        <p:cTn id="4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2" nodeType="click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ppt_x"/>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cBhvr additive="base">
                                        <p:cTn id="59" dur="500" fill="hold"/>
                                        <p:tgtEl>
                                          <p:spTgt spid="9"/>
                                        </p:tgtEl>
                                        <p:attrNameLst>
                                          <p:attrName>ppt_x</p:attrName>
                                        </p:attrNameLst>
                                      </p:cBhvr>
                                      <p:tavLst>
                                        <p:tav tm="0">
                                          <p:val>
                                            <p:strVal val="#ppt_x"/>
                                          </p:val>
                                        </p:tav>
                                        <p:tav tm="100000">
                                          <p:val>
                                            <p:strVal val="#ppt_x"/>
                                          </p:val>
                                        </p:tav>
                                      </p:tavLst>
                                    </p:anim>
                                    <p:anim calcmode="lin" valueType="num">
                                      <p:cBhvr additive="base">
                                        <p:cTn id="6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2"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ppt_x"/>
                                          </p:val>
                                        </p:tav>
                                        <p:tav tm="100000">
                                          <p:val>
                                            <p:strVal val="#ppt_x"/>
                                          </p:val>
                                        </p:tav>
                                      </p:tavLst>
                                    </p:anim>
                                    <p:anim calcmode="lin" valueType="num">
                                      <p:cBhvr additive="base">
                                        <p:cTn id="70" dur="500" fill="hold"/>
                                        <p:tgtEl>
                                          <p:spTgt spid="20"/>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15"/>
                                        </p:tgtEl>
                                        <p:attrNameLst>
                                          <p:attrName>style.visibility</p:attrName>
                                        </p:attrNameLst>
                                      </p:cBhvr>
                                      <p:to>
                                        <p:strVal val="visible"/>
                                      </p:to>
                                    </p:set>
                                    <p:anim calcmode="lin" valueType="num">
                                      <p:cBhvr additive="base">
                                        <p:cTn id="73" dur="500" fill="hold"/>
                                        <p:tgtEl>
                                          <p:spTgt spid="15"/>
                                        </p:tgtEl>
                                        <p:attrNameLst>
                                          <p:attrName>ppt_x</p:attrName>
                                        </p:attrNameLst>
                                      </p:cBhvr>
                                      <p:tavLst>
                                        <p:tav tm="0">
                                          <p:val>
                                            <p:strVal val="#ppt_x"/>
                                          </p:val>
                                        </p:tav>
                                        <p:tav tm="100000">
                                          <p:val>
                                            <p:strVal val="#ppt_x"/>
                                          </p:val>
                                        </p:tav>
                                      </p:tavLst>
                                    </p:anim>
                                    <p:anim calcmode="lin" valueType="num">
                                      <p:cBhvr additive="base">
                                        <p:cTn id="7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16"/>
                                        </p:tgtEl>
                                        <p:attrNameLst>
                                          <p:attrName>style.visibility</p:attrName>
                                        </p:attrNameLst>
                                      </p:cBhvr>
                                      <p:to>
                                        <p:strVal val="visible"/>
                                      </p:to>
                                    </p:set>
                                    <p:anim calcmode="lin" valueType="num">
                                      <p:cBhvr additive="base">
                                        <p:cTn id="79" dur="500" fill="hold"/>
                                        <p:tgtEl>
                                          <p:spTgt spid="16"/>
                                        </p:tgtEl>
                                        <p:attrNameLst>
                                          <p:attrName>ppt_x</p:attrName>
                                        </p:attrNameLst>
                                      </p:cBhvr>
                                      <p:tavLst>
                                        <p:tav tm="0">
                                          <p:val>
                                            <p:strVal val="#ppt_x"/>
                                          </p:val>
                                        </p:tav>
                                        <p:tav tm="100000">
                                          <p:val>
                                            <p:strVal val="#ppt_x"/>
                                          </p:val>
                                        </p:tav>
                                      </p:tavLst>
                                    </p:anim>
                                    <p:anim calcmode="lin" valueType="num">
                                      <p:cBhvr additive="base">
                                        <p:cTn id="8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P spid="12" grpId="2"/>
      <p:bldP spid="13" grpId="1"/>
      <p:bldP spid="13" grpId="2"/>
      <p:bldP spid="31" grpId="1" animBg="1"/>
      <p:bldP spid="31" grpId="2" bldLvl="0" animBg="1"/>
      <p:bldP spid="4" grpId="1"/>
      <p:bldP spid="4" grpId="2"/>
      <p:bldP spid="6" grpId="0" bldLvl="0" animBg="1"/>
      <p:bldP spid="7" grpId="1"/>
      <p:bldP spid="7" grpId="2"/>
      <p:bldP spid="8" grpId="0" bldLvl="0" animBg="1"/>
      <p:bldP spid="11" grpId="1"/>
      <p:bldP spid="11" grpId="2"/>
      <p:bldP spid="14" grpId="0" bldLvl="0" animBg="1"/>
      <p:bldP spid="16" grpId="0" bldLvl="0" animBg="1"/>
      <p:bldP spid="17" grpId="0" bldLvl="0" animBg="1"/>
      <p:bldP spid="20" grpId="1"/>
      <p:bldP spid="20" grpId="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图片 7"/>
          <p:cNvPicPr>
            <a:picLocks noChangeAspect="1"/>
          </p:cNvPicPr>
          <p:nvPr/>
        </p:nvPicPr>
        <p:blipFill>
          <a:blip r:embed="rId2"/>
          <a:srcRect t="68124"/>
          <a:stretch>
            <a:fillRect/>
          </a:stretch>
        </p:blipFill>
        <p:spPr>
          <a:xfrm>
            <a:off x="0" y="3686625"/>
            <a:ext cx="9144000" cy="1457325"/>
          </a:xfrm>
          <a:prstGeom prst="rect">
            <a:avLst/>
          </a:prstGeom>
          <a:noFill/>
          <a:ln w="9525">
            <a:noFill/>
          </a:ln>
        </p:spPr>
      </p:pic>
      <p:sp>
        <p:nvSpPr>
          <p:cNvPr id="29699" name="Line 5"/>
          <p:cNvSpPr/>
          <p:nvPr/>
        </p:nvSpPr>
        <p:spPr>
          <a:xfrm>
            <a:off x="612140" y="3210560"/>
            <a:ext cx="8531860" cy="635"/>
          </a:xfrm>
          <a:prstGeom prst="line">
            <a:avLst/>
          </a:prstGeom>
          <a:ln w="60325" cap="flat" cmpd="sng">
            <a:solidFill>
              <a:srgbClr val="0000FF"/>
            </a:solidFill>
            <a:prstDash val="solid"/>
            <a:headEnd type="none" w="med" len="med"/>
            <a:tailEnd type="triangle" w="med" len="med"/>
          </a:ln>
        </p:spPr>
      </p:sp>
      <p:sp>
        <p:nvSpPr>
          <p:cNvPr id="29700" name="Line 6"/>
          <p:cNvSpPr/>
          <p:nvPr/>
        </p:nvSpPr>
        <p:spPr>
          <a:xfrm>
            <a:off x="1634490" y="3067685"/>
            <a:ext cx="2540" cy="215900"/>
          </a:xfrm>
          <a:prstGeom prst="line">
            <a:avLst/>
          </a:prstGeom>
          <a:ln w="50800" cap="flat" cmpd="sng">
            <a:solidFill>
              <a:srgbClr val="800080"/>
            </a:solidFill>
            <a:prstDash val="solid"/>
            <a:headEnd type="none" w="med" len="med"/>
            <a:tailEnd type="none" w="med" len="med"/>
          </a:ln>
        </p:spPr>
      </p:sp>
      <p:sp>
        <p:nvSpPr>
          <p:cNvPr id="5" name="Line 6"/>
          <p:cNvSpPr/>
          <p:nvPr/>
        </p:nvSpPr>
        <p:spPr>
          <a:xfrm>
            <a:off x="2812415" y="3067685"/>
            <a:ext cx="2540" cy="215900"/>
          </a:xfrm>
          <a:prstGeom prst="line">
            <a:avLst/>
          </a:prstGeom>
          <a:ln w="50800" cap="flat" cmpd="sng">
            <a:solidFill>
              <a:srgbClr val="800080"/>
            </a:solidFill>
            <a:prstDash val="solid"/>
            <a:headEnd type="none" w="med" len="med"/>
            <a:tailEnd type="none" w="med" len="med"/>
          </a:ln>
        </p:spPr>
      </p:sp>
      <p:sp>
        <p:nvSpPr>
          <p:cNvPr id="6" name="Line 6"/>
          <p:cNvSpPr/>
          <p:nvPr/>
        </p:nvSpPr>
        <p:spPr>
          <a:xfrm>
            <a:off x="3975735" y="3067685"/>
            <a:ext cx="2540" cy="215900"/>
          </a:xfrm>
          <a:prstGeom prst="line">
            <a:avLst/>
          </a:prstGeom>
          <a:ln w="50800" cap="flat" cmpd="sng">
            <a:solidFill>
              <a:srgbClr val="800080"/>
            </a:solidFill>
            <a:prstDash val="solid"/>
            <a:headEnd type="none" w="med" len="med"/>
            <a:tailEnd type="none" w="med" len="med"/>
          </a:ln>
        </p:spPr>
      </p:sp>
      <p:sp>
        <p:nvSpPr>
          <p:cNvPr id="8" name="Line 6"/>
          <p:cNvSpPr/>
          <p:nvPr/>
        </p:nvSpPr>
        <p:spPr>
          <a:xfrm>
            <a:off x="5014595" y="3067685"/>
            <a:ext cx="2540" cy="215900"/>
          </a:xfrm>
          <a:prstGeom prst="line">
            <a:avLst/>
          </a:prstGeom>
          <a:ln w="50800" cap="flat" cmpd="sng">
            <a:solidFill>
              <a:srgbClr val="800080"/>
            </a:solidFill>
            <a:prstDash val="solid"/>
            <a:headEnd type="none" w="med" len="med"/>
            <a:tailEnd type="none" w="med" len="med"/>
          </a:ln>
        </p:spPr>
      </p:sp>
      <p:sp>
        <p:nvSpPr>
          <p:cNvPr id="9" name="Line 6"/>
          <p:cNvSpPr/>
          <p:nvPr/>
        </p:nvSpPr>
        <p:spPr>
          <a:xfrm>
            <a:off x="6206490" y="3067685"/>
            <a:ext cx="2540" cy="215900"/>
          </a:xfrm>
          <a:prstGeom prst="line">
            <a:avLst/>
          </a:prstGeom>
          <a:ln w="50800" cap="flat" cmpd="sng">
            <a:solidFill>
              <a:srgbClr val="800080"/>
            </a:solidFill>
            <a:prstDash val="solid"/>
            <a:headEnd type="none" w="med" len="med"/>
            <a:tailEnd type="none" w="med" len="med"/>
          </a:ln>
        </p:spPr>
      </p:sp>
      <p:sp>
        <p:nvSpPr>
          <p:cNvPr id="10" name="Line 6"/>
          <p:cNvSpPr/>
          <p:nvPr/>
        </p:nvSpPr>
        <p:spPr>
          <a:xfrm>
            <a:off x="7322820" y="3067685"/>
            <a:ext cx="2540" cy="215900"/>
          </a:xfrm>
          <a:prstGeom prst="line">
            <a:avLst/>
          </a:prstGeom>
          <a:ln w="50800" cap="flat" cmpd="sng">
            <a:solidFill>
              <a:srgbClr val="800080"/>
            </a:solidFill>
            <a:prstDash val="solid"/>
            <a:headEnd type="none" w="med" len="med"/>
            <a:tailEnd type="none" w="med" len="med"/>
          </a:ln>
        </p:spPr>
      </p:sp>
      <p:sp>
        <p:nvSpPr>
          <p:cNvPr id="12" name="文本框 11"/>
          <p:cNvSpPr txBox="1"/>
          <p:nvPr/>
        </p:nvSpPr>
        <p:spPr>
          <a:xfrm>
            <a:off x="1083945" y="3448050"/>
            <a:ext cx="1475740" cy="337185"/>
          </a:xfrm>
          <a:prstGeom prst="rect">
            <a:avLst/>
          </a:prstGeom>
          <a:noFill/>
        </p:spPr>
        <p:txBody>
          <a:bodyPr wrap="square" rtlCol="0">
            <a:spAutoFit/>
          </a:bodyPr>
          <a:lstStyle/>
          <a:p>
            <a:r>
              <a:rPr lang="en-US" altLang="zh-CN" sz="1600"/>
              <a:t>1978</a:t>
            </a:r>
            <a:r>
              <a:rPr lang="zh-CN" altLang="zh-CN" sz="1600"/>
              <a:t>年</a:t>
            </a:r>
            <a:r>
              <a:rPr lang="en-US" altLang="zh-CN" sz="1600"/>
              <a:t>12</a:t>
            </a:r>
            <a:r>
              <a:rPr lang="zh-CN" altLang="en-US" sz="1600"/>
              <a:t>月</a:t>
            </a:r>
          </a:p>
        </p:txBody>
      </p:sp>
      <p:sp>
        <p:nvSpPr>
          <p:cNvPr id="13" name="文本框 12"/>
          <p:cNvSpPr txBox="1"/>
          <p:nvPr/>
        </p:nvSpPr>
        <p:spPr>
          <a:xfrm>
            <a:off x="1294130" y="3785235"/>
            <a:ext cx="952500" cy="82994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中共十一届三中全会</a:t>
            </a:r>
          </a:p>
        </p:txBody>
      </p:sp>
      <p:sp>
        <p:nvSpPr>
          <p:cNvPr id="14" name="文本框 13"/>
          <p:cNvSpPr txBox="1"/>
          <p:nvPr/>
        </p:nvSpPr>
        <p:spPr>
          <a:xfrm>
            <a:off x="2502535" y="3448050"/>
            <a:ext cx="1475740" cy="337185"/>
          </a:xfrm>
          <a:prstGeom prst="rect">
            <a:avLst/>
          </a:prstGeom>
          <a:noFill/>
        </p:spPr>
        <p:txBody>
          <a:bodyPr wrap="square" rtlCol="0">
            <a:spAutoFit/>
          </a:bodyPr>
          <a:lstStyle/>
          <a:p>
            <a:r>
              <a:rPr lang="en-US" sz="1600"/>
              <a:t>1982</a:t>
            </a:r>
            <a:r>
              <a:rPr lang="zh-CN" altLang="en-US" sz="1600"/>
              <a:t>年</a:t>
            </a:r>
          </a:p>
        </p:txBody>
      </p:sp>
      <p:sp>
        <p:nvSpPr>
          <p:cNvPr id="15" name="文本框 14"/>
          <p:cNvSpPr txBox="1"/>
          <p:nvPr/>
        </p:nvSpPr>
        <p:spPr>
          <a:xfrm>
            <a:off x="3613785" y="3448050"/>
            <a:ext cx="1475740" cy="337185"/>
          </a:xfrm>
          <a:prstGeom prst="rect">
            <a:avLst/>
          </a:prstGeom>
          <a:noFill/>
        </p:spPr>
        <p:txBody>
          <a:bodyPr wrap="square" rtlCol="0">
            <a:spAutoFit/>
          </a:bodyPr>
          <a:lstStyle/>
          <a:p>
            <a:r>
              <a:rPr lang="en-US" sz="1600"/>
              <a:t>1987</a:t>
            </a:r>
            <a:r>
              <a:rPr lang="zh-CN" altLang="en-US" sz="1600"/>
              <a:t>年</a:t>
            </a:r>
          </a:p>
        </p:txBody>
      </p:sp>
      <p:sp>
        <p:nvSpPr>
          <p:cNvPr id="17" name="文本框 16"/>
          <p:cNvSpPr txBox="1"/>
          <p:nvPr/>
        </p:nvSpPr>
        <p:spPr>
          <a:xfrm>
            <a:off x="4551045" y="3448050"/>
            <a:ext cx="1475740" cy="337185"/>
          </a:xfrm>
          <a:prstGeom prst="rect">
            <a:avLst/>
          </a:prstGeom>
          <a:noFill/>
        </p:spPr>
        <p:txBody>
          <a:bodyPr wrap="square" rtlCol="0">
            <a:spAutoFit/>
          </a:bodyPr>
          <a:lstStyle/>
          <a:p>
            <a:r>
              <a:rPr lang="en-US" sz="1600"/>
              <a:t>1997</a:t>
            </a:r>
            <a:r>
              <a:rPr lang="zh-CN" altLang="en-US" sz="1600"/>
              <a:t>年</a:t>
            </a:r>
          </a:p>
        </p:txBody>
      </p:sp>
      <p:sp>
        <p:nvSpPr>
          <p:cNvPr id="19" name="文本框 18"/>
          <p:cNvSpPr txBox="1"/>
          <p:nvPr/>
        </p:nvSpPr>
        <p:spPr>
          <a:xfrm>
            <a:off x="5645785" y="3448050"/>
            <a:ext cx="1475740" cy="337185"/>
          </a:xfrm>
          <a:prstGeom prst="rect">
            <a:avLst/>
          </a:prstGeom>
          <a:noFill/>
        </p:spPr>
        <p:txBody>
          <a:bodyPr wrap="square" rtlCol="0">
            <a:spAutoFit/>
          </a:bodyPr>
          <a:lstStyle/>
          <a:p>
            <a:r>
              <a:rPr lang="en-US" sz="1600"/>
              <a:t>2002</a:t>
            </a:r>
            <a:r>
              <a:rPr lang="zh-CN" altLang="en-US" sz="1600"/>
              <a:t>年</a:t>
            </a:r>
          </a:p>
        </p:txBody>
      </p:sp>
      <p:sp>
        <p:nvSpPr>
          <p:cNvPr id="20" name="Line 6"/>
          <p:cNvSpPr/>
          <p:nvPr/>
        </p:nvSpPr>
        <p:spPr>
          <a:xfrm>
            <a:off x="8333105" y="3067685"/>
            <a:ext cx="2540" cy="215900"/>
          </a:xfrm>
          <a:prstGeom prst="line">
            <a:avLst/>
          </a:prstGeom>
          <a:ln w="50800" cap="flat" cmpd="sng">
            <a:solidFill>
              <a:srgbClr val="800080"/>
            </a:solidFill>
            <a:prstDash val="solid"/>
            <a:headEnd type="none" w="med" len="med"/>
            <a:tailEnd type="none" w="med" len="med"/>
          </a:ln>
        </p:spPr>
      </p:sp>
      <p:sp>
        <p:nvSpPr>
          <p:cNvPr id="21" name="文本框 20"/>
          <p:cNvSpPr txBox="1"/>
          <p:nvPr/>
        </p:nvSpPr>
        <p:spPr>
          <a:xfrm>
            <a:off x="6772910" y="3448050"/>
            <a:ext cx="1475740" cy="337185"/>
          </a:xfrm>
          <a:prstGeom prst="rect">
            <a:avLst/>
          </a:prstGeom>
          <a:noFill/>
        </p:spPr>
        <p:txBody>
          <a:bodyPr wrap="square" rtlCol="0">
            <a:spAutoFit/>
          </a:bodyPr>
          <a:lstStyle/>
          <a:p>
            <a:r>
              <a:rPr lang="en-US" sz="1600"/>
              <a:t>2012</a:t>
            </a:r>
            <a:r>
              <a:rPr lang="zh-CN" altLang="en-US" sz="1600"/>
              <a:t>年</a:t>
            </a:r>
          </a:p>
        </p:txBody>
      </p:sp>
      <p:sp>
        <p:nvSpPr>
          <p:cNvPr id="22" name="文本框 21"/>
          <p:cNvSpPr txBox="1"/>
          <p:nvPr/>
        </p:nvSpPr>
        <p:spPr>
          <a:xfrm>
            <a:off x="7900035" y="3448050"/>
            <a:ext cx="1475740" cy="337185"/>
          </a:xfrm>
          <a:prstGeom prst="rect">
            <a:avLst/>
          </a:prstGeom>
          <a:noFill/>
        </p:spPr>
        <p:txBody>
          <a:bodyPr wrap="square" rtlCol="0">
            <a:spAutoFit/>
          </a:bodyPr>
          <a:lstStyle/>
          <a:p>
            <a:r>
              <a:rPr lang="en-US" sz="1600"/>
              <a:t>2017</a:t>
            </a:r>
            <a:r>
              <a:rPr lang="zh-CN" altLang="en-US" sz="1600"/>
              <a:t>年</a:t>
            </a:r>
          </a:p>
        </p:txBody>
      </p:sp>
      <p:sp>
        <p:nvSpPr>
          <p:cNvPr id="23" name="文本框 22"/>
          <p:cNvSpPr txBox="1"/>
          <p:nvPr/>
        </p:nvSpPr>
        <p:spPr>
          <a:xfrm>
            <a:off x="255968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中共十二大</a:t>
            </a:r>
            <a:endParaRPr lang="en-US" altLang="zh-CN" sz="1600">
              <a:latin typeface="黑体" panose="02010609060101010101" pitchFamily="49" charset="-122"/>
              <a:ea typeface="黑体" panose="02010609060101010101" pitchFamily="49" charset="-122"/>
            </a:endParaRPr>
          </a:p>
        </p:txBody>
      </p:sp>
      <p:sp>
        <p:nvSpPr>
          <p:cNvPr id="24" name="文本框 23"/>
          <p:cNvSpPr txBox="1"/>
          <p:nvPr/>
        </p:nvSpPr>
        <p:spPr>
          <a:xfrm>
            <a:off x="367474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中共十三大</a:t>
            </a:r>
            <a:endParaRPr lang="en-US" altLang="zh-CN" sz="1600">
              <a:latin typeface="黑体" panose="02010609060101010101" pitchFamily="49" charset="-122"/>
              <a:ea typeface="黑体" panose="02010609060101010101" pitchFamily="49" charset="-122"/>
            </a:endParaRPr>
          </a:p>
        </p:txBody>
      </p:sp>
      <p:sp>
        <p:nvSpPr>
          <p:cNvPr id="26" name="文本框 25"/>
          <p:cNvSpPr txBox="1"/>
          <p:nvPr/>
        </p:nvSpPr>
        <p:spPr>
          <a:xfrm>
            <a:off x="4671695"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中共十五大</a:t>
            </a:r>
            <a:endParaRPr lang="en-US" altLang="zh-CN" sz="1600">
              <a:latin typeface="黑体" panose="02010609060101010101" pitchFamily="49" charset="-122"/>
              <a:ea typeface="黑体" panose="02010609060101010101" pitchFamily="49" charset="-122"/>
            </a:endParaRPr>
          </a:p>
        </p:txBody>
      </p:sp>
      <p:sp>
        <p:nvSpPr>
          <p:cNvPr id="27" name="文本框 26"/>
          <p:cNvSpPr txBox="1"/>
          <p:nvPr/>
        </p:nvSpPr>
        <p:spPr>
          <a:xfrm>
            <a:off x="576961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中共十六大</a:t>
            </a:r>
            <a:endParaRPr lang="en-US" altLang="zh-CN" sz="1600">
              <a:latin typeface="黑体" panose="02010609060101010101" pitchFamily="49" charset="-122"/>
              <a:ea typeface="黑体" panose="02010609060101010101" pitchFamily="49" charset="-122"/>
            </a:endParaRPr>
          </a:p>
        </p:txBody>
      </p:sp>
      <p:sp>
        <p:nvSpPr>
          <p:cNvPr id="28" name="文本框 27"/>
          <p:cNvSpPr txBox="1"/>
          <p:nvPr/>
        </p:nvSpPr>
        <p:spPr>
          <a:xfrm>
            <a:off x="688594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中共十八大</a:t>
            </a:r>
            <a:endParaRPr lang="en-US" altLang="zh-CN" sz="1600">
              <a:latin typeface="黑体" panose="02010609060101010101" pitchFamily="49" charset="-122"/>
              <a:ea typeface="黑体" panose="02010609060101010101" pitchFamily="49" charset="-122"/>
            </a:endParaRPr>
          </a:p>
        </p:txBody>
      </p:sp>
      <p:sp>
        <p:nvSpPr>
          <p:cNvPr id="29" name="文本框 28"/>
          <p:cNvSpPr txBox="1"/>
          <p:nvPr/>
        </p:nvSpPr>
        <p:spPr>
          <a:xfrm>
            <a:off x="8096250" y="3908425"/>
            <a:ext cx="876300" cy="583565"/>
          </a:xfrm>
          <a:prstGeom prst="rect">
            <a:avLst/>
          </a:prstGeom>
          <a:noFill/>
        </p:spPr>
        <p:txBody>
          <a:bodyPr wrap="square" rtlCol="0">
            <a:spAutoFit/>
          </a:bodyPr>
          <a:lstStyle/>
          <a:p>
            <a:r>
              <a:rPr lang="zh-CN" altLang="zh-CN" sz="1600">
                <a:latin typeface="黑体" panose="02010609060101010101" pitchFamily="49" charset="-122"/>
                <a:ea typeface="黑体" panose="02010609060101010101" pitchFamily="49" charset="-122"/>
              </a:rPr>
              <a:t>中共十九大</a:t>
            </a:r>
            <a:endParaRPr lang="en-US" altLang="zh-CN" sz="1600">
              <a:latin typeface="黑体" panose="02010609060101010101" pitchFamily="49" charset="-122"/>
              <a:ea typeface="黑体" panose="02010609060101010101" pitchFamily="49" charset="-122"/>
            </a:endParaRPr>
          </a:p>
        </p:txBody>
      </p:sp>
      <p:sp>
        <p:nvSpPr>
          <p:cNvPr id="30" name="文本框 29"/>
          <p:cNvSpPr txBox="1"/>
          <p:nvPr/>
        </p:nvSpPr>
        <p:spPr>
          <a:xfrm>
            <a:off x="0" y="954405"/>
            <a:ext cx="612000" cy="1814830"/>
          </a:xfrm>
          <a:prstGeom prst="rect">
            <a:avLst/>
          </a:prstGeom>
          <a:solidFill>
            <a:schemeClr val="accent1">
              <a:lumMod val="50000"/>
            </a:schemeClr>
          </a:solidFill>
        </p:spPr>
        <p:txBody>
          <a:bodyPr wrap="square" rtlCol="0">
            <a:spAutoFit/>
          </a:bodyPr>
          <a:lstStyle/>
          <a:p>
            <a:r>
              <a:rPr lang="zh-CN" altLang="en-US" sz="1600" b="1">
                <a:solidFill>
                  <a:schemeClr val="bg1"/>
                </a:solidFill>
                <a:latin typeface="黑体" panose="02010609060101010101" pitchFamily="49" charset="-122"/>
                <a:ea typeface="黑体" panose="02010609060101010101" pitchFamily="49" charset="-122"/>
              </a:rPr>
              <a:t>中国特色社会主义理论形成过程</a:t>
            </a:r>
          </a:p>
        </p:txBody>
      </p:sp>
      <p:sp>
        <p:nvSpPr>
          <p:cNvPr id="31" name="文本框 30"/>
          <p:cNvSpPr txBox="1"/>
          <p:nvPr/>
        </p:nvSpPr>
        <p:spPr>
          <a:xfrm>
            <a:off x="1329690" y="1902460"/>
            <a:ext cx="612000"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提出实行改革开放</a:t>
            </a:r>
          </a:p>
        </p:txBody>
      </p:sp>
      <p:sp>
        <p:nvSpPr>
          <p:cNvPr id="32" name="文本框 31"/>
          <p:cNvSpPr txBox="1"/>
          <p:nvPr/>
        </p:nvSpPr>
        <p:spPr>
          <a:xfrm>
            <a:off x="2303780" y="1918335"/>
            <a:ext cx="1019175"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提出建设有中国特色社会主义</a:t>
            </a:r>
          </a:p>
        </p:txBody>
      </p:sp>
      <p:sp>
        <p:nvSpPr>
          <p:cNvPr id="33" name="文本框 32"/>
          <p:cNvSpPr txBox="1"/>
          <p:nvPr/>
        </p:nvSpPr>
        <p:spPr>
          <a:xfrm>
            <a:off x="3467100" y="2148840"/>
            <a:ext cx="1019175" cy="82994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阐明社会主义初级阶段理论</a:t>
            </a:r>
          </a:p>
        </p:txBody>
      </p:sp>
      <p:sp>
        <p:nvSpPr>
          <p:cNvPr id="34" name="文本框 33"/>
          <p:cNvSpPr txBox="1"/>
          <p:nvPr/>
        </p:nvSpPr>
        <p:spPr>
          <a:xfrm>
            <a:off x="4506595" y="1902460"/>
            <a:ext cx="1019175" cy="1076325"/>
          </a:xfrm>
          <a:prstGeom prst="rect">
            <a:avLst/>
          </a:prstGeom>
          <a:solidFill>
            <a:schemeClr val="accent1">
              <a:lumMod val="50000"/>
            </a:schemeClr>
          </a:solidFill>
        </p:spPr>
        <p:txBody>
          <a:bodyPr wrap="square" rtlCol="0">
            <a:spAutoFit/>
          </a:bodyPr>
          <a:lstStyle/>
          <a:p>
            <a:r>
              <a:rPr lang="zh-CN" altLang="zh-CN" sz="1600" b="1">
                <a:solidFill>
                  <a:srgbClr val="FFFF00"/>
                </a:solidFill>
                <a:latin typeface="黑体" panose="02010609060101010101" pitchFamily="49" charset="-122"/>
                <a:ea typeface="黑体" panose="02010609060101010101" pitchFamily="49" charset="-122"/>
              </a:rPr>
              <a:t>邓小平理论确立为党的指导思想</a:t>
            </a:r>
          </a:p>
        </p:txBody>
      </p:sp>
      <p:sp>
        <p:nvSpPr>
          <p:cNvPr id="35" name="文本框 34"/>
          <p:cNvSpPr txBox="1"/>
          <p:nvPr/>
        </p:nvSpPr>
        <p:spPr>
          <a:xfrm>
            <a:off x="5626735" y="1672590"/>
            <a:ext cx="1019175" cy="1322070"/>
          </a:xfrm>
          <a:prstGeom prst="rect">
            <a:avLst/>
          </a:prstGeom>
          <a:solidFill>
            <a:schemeClr val="accent1">
              <a:lumMod val="50000"/>
            </a:schemeClr>
          </a:solidFill>
        </p:spPr>
        <p:txBody>
          <a:bodyPr wrap="square" rtlCol="0">
            <a:spAutoFit/>
          </a:bodyPr>
          <a:lstStyle/>
          <a:p>
            <a:r>
              <a:rPr lang="en-US" altLang="zh-CN" sz="1600" b="1">
                <a:solidFill>
                  <a:srgbClr val="FFFF00"/>
                </a:solidFill>
                <a:latin typeface="黑体" panose="02010609060101010101" pitchFamily="49" charset="-122"/>
                <a:ea typeface="黑体" panose="02010609060101010101" pitchFamily="49" charset="-122"/>
              </a:rPr>
              <a:t>“</a:t>
            </a:r>
            <a:r>
              <a:rPr lang="zh-CN" altLang="en-US" sz="1600" b="1">
                <a:solidFill>
                  <a:srgbClr val="FFFF00"/>
                </a:solidFill>
                <a:latin typeface="黑体" panose="02010609060101010101" pitchFamily="49" charset="-122"/>
                <a:ea typeface="黑体" panose="02010609060101010101" pitchFamily="49" charset="-122"/>
              </a:rPr>
              <a:t>三个代表</a:t>
            </a:r>
            <a:r>
              <a:rPr lang="en-US" altLang="zh-CN" sz="1600" b="1">
                <a:solidFill>
                  <a:srgbClr val="FFFF00"/>
                </a:solidFill>
                <a:latin typeface="黑体" panose="02010609060101010101" pitchFamily="49" charset="-122"/>
                <a:ea typeface="黑体" panose="02010609060101010101" pitchFamily="49" charset="-122"/>
              </a:rPr>
              <a:t>”</a:t>
            </a:r>
            <a:r>
              <a:rPr lang="zh-CN" altLang="en-US" sz="1600" b="1">
                <a:solidFill>
                  <a:srgbClr val="FFFF00"/>
                </a:solidFill>
                <a:latin typeface="黑体" panose="02010609060101010101" pitchFamily="49" charset="-122"/>
                <a:ea typeface="黑体" panose="02010609060101010101" pitchFamily="49" charset="-122"/>
              </a:rPr>
              <a:t>重要思想确立为党的指导思想</a:t>
            </a:r>
          </a:p>
        </p:txBody>
      </p:sp>
      <p:sp>
        <p:nvSpPr>
          <p:cNvPr id="36" name="文本框 35"/>
          <p:cNvSpPr txBox="1"/>
          <p:nvPr/>
        </p:nvSpPr>
        <p:spPr>
          <a:xfrm>
            <a:off x="6743065" y="1902460"/>
            <a:ext cx="1019175" cy="1076325"/>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科学发展观确立为党的指导思想</a:t>
            </a:r>
          </a:p>
        </p:txBody>
      </p:sp>
      <p:sp>
        <p:nvSpPr>
          <p:cNvPr id="37" name="文本框 36"/>
          <p:cNvSpPr txBox="1"/>
          <p:nvPr/>
        </p:nvSpPr>
        <p:spPr>
          <a:xfrm>
            <a:off x="7824470" y="1163955"/>
            <a:ext cx="1019175" cy="1814830"/>
          </a:xfrm>
          <a:prstGeom prst="rect">
            <a:avLst/>
          </a:prstGeom>
          <a:solidFill>
            <a:schemeClr val="accent1">
              <a:lumMod val="50000"/>
            </a:schemeClr>
          </a:solidFill>
        </p:spPr>
        <p:txBody>
          <a:bodyPr wrap="square" rtlCol="0">
            <a:spAutoFit/>
          </a:bodyPr>
          <a:lstStyle/>
          <a:p>
            <a:r>
              <a:rPr lang="zh-CN" altLang="en-US" sz="1600" b="1">
                <a:solidFill>
                  <a:srgbClr val="FFFF00"/>
                </a:solidFill>
                <a:latin typeface="黑体" panose="02010609060101010101" pitchFamily="49" charset="-122"/>
                <a:ea typeface="黑体" panose="02010609060101010101" pitchFamily="49" charset="-122"/>
              </a:rPr>
              <a:t>习近平新时代中国特色社会主义思想确立为党的指导思想</a:t>
            </a:r>
          </a:p>
        </p:txBody>
      </p:sp>
      <p:sp>
        <p:nvSpPr>
          <p:cNvPr id="38" name="文本框 37"/>
          <p:cNvSpPr txBox="1"/>
          <p:nvPr/>
        </p:nvSpPr>
        <p:spPr>
          <a:xfrm>
            <a:off x="0" y="3686810"/>
            <a:ext cx="612140" cy="829945"/>
          </a:xfrm>
          <a:prstGeom prst="rect">
            <a:avLst/>
          </a:prstGeom>
          <a:solidFill>
            <a:schemeClr val="accent1">
              <a:lumMod val="50000"/>
            </a:schemeClr>
          </a:solidFill>
        </p:spPr>
        <p:txBody>
          <a:bodyPr wrap="square" rtlCol="0">
            <a:spAutoFit/>
          </a:bodyPr>
          <a:lstStyle/>
          <a:p>
            <a:r>
              <a:rPr lang="zh-CN" altLang="en-US" sz="1600" b="1">
                <a:solidFill>
                  <a:schemeClr val="bg1"/>
                </a:solidFill>
                <a:latin typeface="黑体" panose="02010609060101010101" pitchFamily="49" charset="-122"/>
                <a:ea typeface="黑体" panose="02010609060101010101" pitchFamily="49" charset="-122"/>
              </a:rPr>
              <a:t>党的重要会议</a:t>
            </a:r>
          </a:p>
        </p:txBody>
      </p:sp>
      <p:pic>
        <p:nvPicPr>
          <p:cNvPr id="4" name="图片 7"/>
          <p:cNvPicPr>
            <a:picLocks noChangeAspect="1"/>
          </p:cNvPicPr>
          <p:nvPr/>
        </p:nvPicPr>
        <p:blipFill>
          <a:blip r:embed="rId2"/>
          <a:srcRect t="68124"/>
          <a:stretch>
            <a:fillRect/>
          </a:stretch>
        </p:blipFill>
        <p:spPr>
          <a:xfrm rot="10800000">
            <a:off x="0" y="-215450"/>
            <a:ext cx="9144000" cy="145732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9700"/>
                                        </p:tgtEl>
                                        <p:attrNameLst>
                                          <p:attrName>style.visibility</p:attrName>
                                        </p:attrNameLst>
                                      </p:cBhvr>
                                      <p:to>
                                        <p:strVal val="visible"/>
                                      </p:to>
                                    </p:set>
                                    <p:anim calcmode="lin" valueType="num">
                                      <p:cBhvr additive="base">
                                        <p:cTn id="7" dur="500" fill="hold"/>
                                        <p:tgtEl>
                                          <p:spTgt spid="29700"/>
                                        </p:tgtEl>
                                        <p:attrNameLst>
                                          <p:attrName>ppt_x</p:attrName>
                                        </p:attrNameLst>
                                      </p:cBhvr>
                                      <p:tavLst>
                                        <p:tav tm="0">
                                          <p:val>
                                            <p:strVal val="#ppt_x"/>
                                          </p:val>
                                        </p:tav>
                                        <p:tav tm="100000">
                                          <p:val>
                                            <p:strVal val="#ppt_x"/>
                                          </p:val>
                                        </p:tav>
                                      </p:tavLst>
                                    </p:anim>
                                    <p:anim calcmode="lin" valueType="num">
                                      <p:cBhvr additive="base">
                                        <p:cTn id="8" dur="500" fill="hold"/>
                                        <p:tgtEl>
                                          <p:spTgt spid="2970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blinds(horizontal)">
                                      <p:cBhvr>
                                        <p:cTn id="21" dur="500"/>
                                        <p:tgtEl>
                                          <p:spTgt spid="31"/>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fill="hold"/>
                                        <p:tgtEl>
                                          <p:spTgt spid="14"/>
                                        </p:tgtEl>
                                        <p:attrNameLst>
                                          <p:attrName>ppt_x</p:attrName>
                                        </p:attrNameLst>
                                      </p:cBhvr>
                                      <p:tavLst>
                                        <p:tav tm="0">
                                          <p:val>
                                            <p:strVal val="#ppt_x"/>
                                          </p:val>
                                        </p:tav>
                                        <p:tav tm="100000">
                                          <p:val>
                                            <p:strVal val="#ppt_x"/>
                                          </p:val>
                                        </p:tav>
                                      </p:tavLst>
                                    </p:anim>
                                    <p:anim calcmode="lin" valueType="num">
                                      <p:cBhvr additive="base">
                                        <p:cTn id="31" dur="500" fill="hold"/>
                                        <p:tgtEl>
                                          <p:spTgt spid="1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additive="base">
                                        <p:cTn id="34" dur="500" fill="hold"/>
                                        <p:tgtEl>
                                          <p:spTgt spid="23"/>
                                        </p:tgtEl>
                                        <p:attrNameLst>
                                          <p:attrName>ppt_x</p:attrName>
                                        </p:attrNameLst>
                                      </p:cBhvr>
                                      <p:tavLst>
                                        <p:tav tm="0">
                                          <p:val>
                                            <p:strVal val="#ppt_x"/>
                                          </p:val>
                                        </p:tav>
                                        <p:tav tm="100000">
                                          <p:val>
                                            <p:strVal val="#ppt_x"/>
                                          </p:val>
                                        </p:tav>
                                      </p:tavLst>
                                    </p:anim>
                                    <p:anim calcmode="lin" valueType="num">
                                      <p:cBhvr additive="base">
                                        <p:cTn id="35"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2"/>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additive="base">
                                        <p:cTn id="44" dur="500" fill="hold"/>
                                        <p:tgtEl>
                                          <p:spTgt spid="6"/>
                                        </p:tgtEl>
                                        <p:attrNameLst>
                                          <p:attrName>ppt_x</p:attrName>
                                        </p:attrNameLst>
                                      </p:cBhvr>
                                      <p:tavLst>
                                        <p:tav tm="0">
                                          <p:val>
                                            <p:strVal val="#ppt_x"/>
                                          </p:val>
                                        </p:tav>
                                        <p:tav tm="100000">
                                          <p:val>
                                            <p:strVal val="#ppt_x"/>
                                          </p:val>
                                        </p:tav>
                                      </p:tavLst>
                                    </p:anim>
                                    <p:anim calcmode="lin" valueType="num">
                                      <p:cBhvr additive="base">
                                        <p:cTn id="45" dur="500" fill="hold"/>
                                        <p:tgtEl>
                                          <p:spTgt spid="6"/>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 calcmode="lin" valueType="num">
                                      <p:cBhvr additive="base">
                                        <p:cTn id="48" dur="500" fill="hold"/>
                                        <p:tgtEl>
                                          <p:spTgt spid="15"/>
                                        </p:tgtEl>
                                        <p:attrNameLst>
                                          <p:attrName>ppt_x</p:attrName>
                                        </p:attrNameLst>
                                      </p:cBhvr>
                                      <p:tavLst>
                                        <p:tav tm="0">
                                          <p:val>
                                            <p:strVal val="#ppt_x"/>
                                          </p:val>
                                        </p:tav>
                                        <p:tav tm="100000">
                                          <p:val>
                                            <p:strVal val="#ppt_x"/>
                                          </p:val>
                                        </p:tav>
                                      </p:tavLst>
                                    </p:anim>
                                    <p:anim calcmode="lin" valueType="num">
                                      <p:cBhvr additive="base">
                                        <p:cTn id="49" dur="500" fill="hold"/>
                                        <p:tgtEl>
                                          <p:spTgt spid="15"/>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500" fill="hold"/>
                                        <p:tgtEl>
                                          <p:spTgt spid="24"/>
                                        </p:tgtEl>
                                        <p:attrNameLst>
                                          <p:attrName>ppt_x</p:attrName>
                                        </p:attrNameLst>
                                      </p:cBhvr>
                                      <p:tavLst>
                                        <p:tav tm="0">
                                          <p:val>
                                            <p:strVal val="#ppt_x"/>
                                          </p:val>
                                        </p:tav>
                                        <p:tav tm="100000">
                                          <p:val>
                                            <p:strVal val="#ppt_x"/>
                                          </p:val>
                                        </p:tav>
                                      </p:tavLst>
                                    </p:anim>
                                    <p:anim calcmode="lin" valueType="num">
                                      <p:cBhvr additive="base">
                                        <p:cTn id="5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33"/>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8"/>
                                        </p:tgtEl>
                                        <p:attrNameLst>
                                          <p:attrName>style.visibility</p:attrName>
                                        </p:attrNameLst>
                                      </p:cBhvr>
                                      <p:to>
                                        <p:strVal val="visible"/>
                                      </p:to>
                                    </p:set>
                                    <p:anim calcmode="lin" valueType="num">
                                      <p:cBhvr additive="base">
                                        <p:cTn id="62" dur="500" fill="hold"/>
                                        <p:tgtEl>
                                          <p:spTgt spid="8"/>
                                        </p:tgtEl>
                                        <p:attrNameLst>
                                          <p:attrName>ppt_x</p:attrName>
                                        </p:attrNameLst>
                                      </p:cBhvr>
                                      <p:tavLst>
                                        <p:tav tm="0">
                                          <p:val>
                                            <p:strVal val="#ppt_x"/>
                                          </p:val>
                                        </p:tav>
                                        <p:tav tm="100000">
                                          <p:val>
                                            <p:strVal val="#ppt_x"/>
                                          </p:val>
                                        </p:tav>
                                      </p:tavLst>
                                    </p:anim>
                                    <p:anim calcmode="lin" valueType="num">
                                      <p:cBhvr additive="base">
                                        <p:cTn id="63" dur="500" fill="hold"/>
                                        <p:tgtEl>
                                          <p:spTgt spid="8"/>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fill="hold"/>
                                        <p:tgtEl>
                                          <p:spTgt spid="17"/>
                                        </p:tgtEl>
                                        <p:attrNameLst>
                                          <p:attrName>ppt_x</p:attrName>
                                        </p:attrNameLst>
                                      </p:cBhvr>
                                      <p:tavLst>
                                        <p:tav tm="0">
                                          <p:val>
                                            <p:strVal val="#ppt_x"/>
                                          </p:val>
                                        </p:tav>
                                        <p:tav tm="100000">
                                          <p:val>
                                            <p:strVal val="#ppt_x"/>
                                          </p:val>
                                        </p:tav>
                                      </p:tavLst>
                                    </p:anim>
                                    <p:anim calcmode="lin" valueType="num">
                                      <p:cBhvr additive="base">
                                        <p:cTn id="67" dur="500" fill="hold"/>
                                        <p:tgtEl>
                                          <p:spTgt spid="17"/>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 calcmode="lin" valueType="num">
                                      <p:cBhvr additive="base">
                                        <p:cTn id="70" dur="500" fill="hold"/>
                                        <p:tgtEl>
                                          <p:spTgt spid="26"/>
                                        </p:tgtEl>
                                        <p:attrNameLst>
                                          <p:attrName>ppt_x</p:attrName>
                                        </p:attrNameLst>
                                      </p:cBhvr>
                                      <p:tavLst>
                                        <p:tav tm="0">
                                          <p:val>
                                            <p:strVal val="#ppt_x"/>
                                          </p:val>
                                        </p:tav>
                                        <p:tav tm="100000">
                                          <p:val>
                                            <p:strVal val="#ppt_x"/>
                                          </p:val>
                                        </p:tav>
                                      </p:tavLst>
                                    </p:anim>
                                    <p:anim calcmode="lin" valueType="num">
                                      <p:cBhvr additive="base">
                                        <p:cTn id="71"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34"/>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19"/>
                                        </p:tgtEl>
                                        <p:attrNameLst>
                                          <p:attrName>style.visibility</p:attrName>
                                        </p:attrNameLst>
                                      </p:cBhvr>
                                      <p:to>
                                        <p:strVal val="visible"/>
                                      </p:to>
                                    </p:set>
                                    <p:anim calcmode="lin" valueType="num">
                                      <p:cBhvr additive="base">
                                        <p:cTn id="80" dur="500" fill="hold"/>
                                        <p:tgtEl>
                                          <p:spTgt spid="19"/>
                                        </p:tgtEl>
                                        <p:attrNameLst>
                                          <p:attrName>ppt_x</p:attrName>
                                        </p:attrNameLst>
                                      </p:cBhvr>
                                      <p:tavLst>
                                        <p:tav tm="0">
                                          <p:val>
                                            <p:strVal val="#ppt_x"/>
                                          </p:val>
                                        </p:tav>
                                        <p:tav tm="100000">
                                          <p:val>
                                            <p:strVal val="#ppt_x"/>
                                          </p:val>
                                        </p:tav>
                                      </p:tavLst>
                                    </p:anim>
                                    <p:anim calcmode="lin" valueType="num">
                                      <p:cBhvr additive="base">
                                        <p:cTn id="81" dur="500" fill="hold"/>
                                        <p:tgtEl>
                                          <p:spTgt spid="19"/>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nodeType="withEffect">
                                  <p:stCondLst>
                                    <p:cond delay="0"/>
                                  </p:stCondLst>
                                  <p:childTnLst>
                                    <p:set>
                                      <p:cBhvr>
                                        <p:cTn id="87" dur="1" fill="hold">
                                          <p:stCondLst>
                                            <p:cond delay="0"/>
                                          </p:stCondLst>
                                        </p:cTn>
                                        <p:tgtEl>
                                          <p:spTgt spid="9"/>
                                        </p:tgtEl>
                                        <p:attrNameLst>
                                          <p:attrName>style.visibility</p:attrName>
                                        </p:attrNameLst>
                                      </p:cBhvr>
                                      <p:to>
                                        <p:strVal val="visible"/>
                                      </p:to>
                                    </p:set>
                                    <p:anim calcmode="lin" valueType="num">
                                      <p:cBhvr additive="base">
                                        <p:cTn id="88" dur="500" fill="hold"/>
                                        <p:tgtEl>
                                          <p:spTgt spid="9"/>
                                        </p:tgtEl>
                                        <p:attrNameLst>
                                          <p:attrName>ppt_x</p:attrName>
                                        </p:attrNameLst>
                                      </p:cBhvr>
                                      <p:tavLst>
                                        <p:tav tm="0">
                                          <p:val>
                                            <p:strVal val="#ppt_x"/>
                                          </p:val>
                                        </p:tav>
                                        <p:tav tm="100000">
                                          <p:val>
                                            <p:strVal val="#ppt_x"/>
                                          </p:val>
                                        </p:tav>
                                      </p:tavLst>
                                    </p:anim>
                                    <p:anim calcmode="lin" valueType="num">
                                      <p:cBhvr additive="base">
                                        <p:cTn id="8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35"/>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nodeType="clickEffect">
                                  <p:stCondLst>
                                    <p:cond delay="0"/>
                                  </p:stCondLst>
                                  <p:childTnLst>
                                    <p:set>
                                      <p:cBhvr>
                                        <p:cTn id="97" dur="1" fill="hold">
                                          <p:stCondLst>
                                            <p:cond delay="0"/>
                                          </p:stCondLst>
                                        </p:cTn>
                                        <p:tgtEl>
                                          <p:spTgt spid="10"/>
                                        </p:tgtEl>
                                        <p:attrNameLst>
                                          <p:attrName>style.visibility</p:attrName>
                                        </p:attrNameLst>
                                      </p:cBhvr>
                                      <p:to>
                                        <p:strVal val="visible"/>
                                      </p:to>
                                    </p:set>
                                    <p:anim calcmode="lin" valueType="num">
                                      <p:cBhvr additive="base">
                                        <p:cTn id="98" dur="500" fill="hold"/>
                                        <p:tgtEl>
                                          <p:spTgt spid="10"/>
                                        </p:tgtEl>
                                        <p:attrNameLst>
                                          <p:attrName>ppt_x</p:attrName>
                                        </p:attrNameLst>
                                      </p:cBhvr>
                                      <p:tavLst>
                                        <p:tav tm="0">
                                          <p:val>
                                            <p:strVal val="#ppt_x"/>
                                          </p:val>
                                        </p:tav>
                                        <p:tav tm="100000">
                                          <p:val>
                                            <p:strVal val="#ppt_x"/>
                                          </p:val>
                                        </p:tav>
                                      </p:tavLst>
                                    </p:anim>
                                    <p:anim calcmode="lin" valueType="num">
                                      <p:cBhvr additive="base">
                                        <p:cTn id="99" dur="500" fill="hold"/>
                                        <p:tgtEl>
                                          <p:spTgt spid="10"/>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 calcmode="lin" valueType="num">
                                      <p:cBhvr additive="base">
                                        <p:cTn id="102" dur="500" fill="hold"/>
                                        <p:tgtEl>
                                          <p:spTgt spid="21"/>
                                        </p:tgtEl>
                                        <p:attrNameLst>
                                          <p:attrName>ppt_x</p:attrName>
                                        </p:attrNameLst>
                                      </p:cBhvr>
                                      <p:tavLst>
                                        <p:tav tm="0">
                                          <p:val>
                                            <p:strVal val="#ppt_x"/>
                                          </p:val>
                                        </p:tav>
                                        <p:tav tm="100000">
                                          <p:val>
                                            <p:strVal val="#ppt_x"/>
                                          </p:val>
                                        </p:tav>
                                      </p:tavLst>
                                    </p:anim>
                                    <p:anim calcmode="lin" valueType="num">
                                      <p:cBhvr additive="base">
                                        <p:cTn id="103" dur="500" fill="hold"/>
                                        <p:tgtEl>
                                          <p:spTgt spid="21"/>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28"/>
                                        </p:tgtEl>
                                        <p:attrNameLst>
                                          <p:attrName>style.visibility</p:attrName>
                                        </p:attrNameLst>
                                      </p:cBhvr>
                                      <p:to>
                                        <p:strVal val="visible"/>
                                      </p:to>
                                    </p:set>
                                    <p:anim calcmode="lin" valueType="num">
                                      <p:cBhvr additive="base">
                                        <p:cTn id="106" dur="500" fill="hold"/>
                                        <p:tgtEl>
                                          <p:spTgt spid="28"/>
                                        </p:tgtEl>
                                        <p:attrNameLst>
                                          <p:attrName>ppt_x</p:attrName>
                                        </p:attrNameLst>
                                      </p:cBhvr>
                                      <p:tavLst>
                                        <p:tav tm="0">
                                          <p:val>
                                            <p:strVal val="#ppt_x"/>
                                          </p:val>
                                        </p:tav>
                                        <p:tav tm="100000">
                                          <p:val>
                                            <p:strVal val="#ppt_x"/>
                                          </p:val>
                                        </p:tav>
                                      </p:tavLst>
                                    </p:anim>
                                    <p:anim calcmode="lin" valueType="num">
                                      <p:cBhvr additive="base">
                                        <p:cTn id="10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1" presetClass="entr" presetSubtype="0" fill="hold" grpId="0" nodeType="clickEffect">
                                  <p:stCondLst>
                                    <p:cond delay="0"/>
                                  </p:stCondLst>
                                  <p:childTnLst>
                                    <p:set>
                                      <p:cBhvr>
                                        <p:cTn id="111" dur="1" fill="hold">
                                          <p:stCondLst>
                                            <p:cond delay="0"/>
                                          </p:stCondLst>
                                        </p:cTn>
                                        <p:tgtEl>
                                          <p:spTgt spid="36"/>
                                        </p:tgtEl>
                                        <p:attrNameLst>
                                          <p:attrName>style.visibility</p:attrName>
                                        </p:attrNameLst>
                                      </p:cBhvr>
                                      <p:to>
                                        <p:strVal val="visible"/>
                                      </p:to>
                                    </p:set>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nodeType="clickEffect">
                                  <p:stCondLst>
                                    <p:cond delay="0"/>
                                  </p:stCondLst>
                                  <p:childTnLst>
                                    <p:set>
                                      <p:cBhvr>
                                        <p:cTn id="115" dur="1" fill="hold">
                                          <p:stCondLst>
                                            <p:cond delay="0"/>
                                          </p:stCondLst>
                                        </p:cTn>
                                        <p:tgtEl>
                                          <p:spTgt spid="20"/>
                                        </p:tgtEl>
                                        <p:attrNameLst>
                                          <p:attrName>style.visibility</p:attrName>
                                        </p:attrNameLst>
                                      </p:cBhvr>
                                      <p:to>
                                        <p:strVal val="visible"/>
                                      </p:to>
                                    </p:set>
                                    <p:anim calcmode="lin" valueType="num">
                                      <p:cBhvr additive="base">
                                        <p:cTn id="116" dur="500" fill="hold"/>
                                        <p:tgtEl>
                                          <p:spTgt spid="20"/>
                                        </p:tgtEl>
                                        <p:attrNameLst>
                                          <p:attrName>ppt_x</p:attrName>
                                        </p:attrNameLst>
                                      </p:cBhvr>
                                      <p:tavLst>
                                        <p:tav tm="0">
                                          <p:val>
                                            <p:strVal val="#ppt_x"/>
                                          </p:val>
                                        </p:tav>
                                        <p:tav tm="100000">
                                          <p:val>
                                            <p:strVal val="#ppt_x"/>
                                          </p:val>
                                        </p:tav>
                                      </p:tavLst>
                                    </p:anim>
                                    <p:anim calcmode="lin" valueType="num">
                                      <p:cBhvr additive="base">
                                        <p:cTn id="117" dur="500" fill="hold"/>
                                        <p:tgtEl>
                                          <p:spTgt spid="20"/>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22"/>
                                        </p:tgtEl>
                                        <p:attrNameLst>
                                          <p:attrName>style.visibility</p:attrName>
                                        </p:attrNameLst>
                                      </p:cBhvr>
                                      <p:to>
                                        <p:strVal val="visible"/>
                                      </p:to>
                                    </p:set>
                                    <p:anim calcmode="lin" valueType="num">
                                      <p:cBhvr additive="base">
                                        <p:cTn id="120" dur="500" fill="hold"/>
                                        <p:tgtEl>
                                          <p:spTgt spid="22"/>
                                        </p:tgtEl>
                                        <p:attrNameLst>
                                          <p:attrName>ppt_x</p:attrName>
                                        </p:attrNameLst>
                                      </p:cBhvr>
                                      <p:tavLst>
                                        <p:tav tm="0">
                                          <p:val>
                                            <p:strVal val="#ppt_x"/>
                                          </p:val>
                                        </p:tav>
                                        <p:tav tm="100000">
                                          <p:val>
                                            <p:strVal val="#ppt_x"/>
                                          </p:val>
                                        </p:tav>
                                      </p:tavLst>
                                    </p:anim>
                                    <p:anim calcmode="lin" valueType="num">
                                      <p:cBhvr additive="base">
                                        <p:cTn id="121" dur="500" fill="hold"/>
                                        <p:tgtEl>
                                          <p:spTgt spid="22"/>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0"/>
                                  </p:stCondLst>
                                  <p:childTnLst>
                                    <p:set>
                                      <p:cBhvr>
                                        <p:cTn id="123" dur="1" fill="hold">
                                          <p:stCondLst>
                                            <p:cond delay="0"/>
                                          </p:stCondLst>
                                        </p:cTn>
                                        <p:tgtEl>
                                          <p:spTgt spid="29"/>
                                        </p:tgtEl>
                                        <p:attrNameLst>
                                          <p:attrName>style.visibility</p:attrName>
                                        </p:attrNameLst>
                                      </p:cBhvr>
                                      <p:to>
                                        <p:strVal val="visible"/>
                                      </p:to>
                                    </p:set>
                                    <p:anim calcmode="lin" valueType="num">
                                      <p:cBhvr additive="base">
                                        <p:cTn id="124" dur="500" fill="hold"/>
                                        <p:tgtEl>
                                          <p:spTgt spid="29"/>
                                        </p:tgtEl>
                                        <p:attrNameLst>
                                          <p:attrName>ppt_x</p:attrName>
                                        </p:attrNameLst>
                                      </p:cBhvr>
                                      <p:tavLst>
                                        <p:tav tm="0">
                                          <p:val>
                                            <p:strVal val="#ppt_x"/>
                                          </p:val>
                                        </p:tav>
                                        <p:tav tm="100000">
                                          <p:val>
                                            <p:strVal val="#ppt_x"/>
                                          </p:val>
                                        </p:tav>
                                      </p:tavLst>
                                    </p:anim>
                                    <p:anim calcmode="lin" valueType="num">
                                      <p:cBhvr additive="base">
                                        <p:cTn id="125"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1" presetClass="entr" presetSubtype="0" fill="hold" grpId="0" nodeType="clickEffect">
                                  <p:stCondLst>
                                    <p:cond delay="0"/>
                                  </p:stCondLst>
                                  <p:childTnLst>
                                    <p:set>
                                      <p:cBhvr>
                                        <p:cTn id="129"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5" grpId="0"/>
      <p:bldP spid="17" grpId="0"/>
      <p:bldP spid="19" grpId="0"/>
      <p:bldP spid="21" grpId="0"/>
      <p:bldP spid="22" grpId="0"/>
      <p:bldP spid="23" grpId="0"/>
      <p:bldP spid="24" grpId="0"/>
      <p:bldP spid="26" grpId="0"/>
      <p:bldP spid="27" grpId="0"/>
      <p:bldP spid="28" grpId="0"/>
      <p:bldP spid="29" grpId="0"/>
      <p:bldP spid="31" grpId="0" animBg="1"/>
      <p:bldP spid="32" grpId="0" bldLvl="0" animBg="1"/>
      <p:bldP spid="33" grpId="0" animBg="1"/>
      <p:bldP spid="34" grpId="0" animBg="1"/>
      <p:bldP spid="35" grpId="0" animBg="1"/>
      <p:bldP spid="36" grpId="0" animBg="1"/>
      <p:bldP spid="3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DOC_GUID" val="{30c45d1b-2544-468c-9f73-f5cbb999541d}"/>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77919eb9-7a27-4b8e-a3e2-de0ad87d7be1}"/>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6f67beed-85e0-4ef0-91cb-b175f5380aa0}"/>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6f67beed-85e0-4ef0-91cb-b175f5380aa0}"/>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4553"/>
</p:tagLst>
</file>

<file path=ppt/tags/tag4.xml><?xml version="1.0" encoding="utf-8"?>
<p:tagLst xmlns:a="http://schemas.openxmlformats.org/drawingml/2006/main" xmlns:r="http://schemas.openxmlformats.org/officeDocument/2006/relationships"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87308"/>
  <p:tag name="KSO_WM_TEMPLATE_THUMBS_INDEX" val="1、2、3、6、8、10、11、12、15"/>
</p:tagLst>
</file>

<file path=ppt/tags/tag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060,&quot;width&quot;:19200}"/>
</p:tagLst>
</file>

<file path=ppt/tags/tag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80,&quot;width&quot;:15840}"/>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主题​​">
  <a:themeElements>
    <a:clrScheme name="2019空白演示文档">
      <a:dk1>
        <a:srgbClr val="000000"/>
      </a:dk1>
      <a:lt1>
        <a:srgbClr val="FFFFFF"/>
      </a:lt1>
      <a:dk2>
        <a:srgbClr val="E6E4E4"/>
      </a:dk2>
      <a:lt2>
        <a:srgbClr val="FFFFFF"/>
      </a:lt2>
      <a:accent1>
        <a:srgbClr val="477DEA"/>
      </a:accent1>
      <a:accent2>
        <a:srgbClr val="9B9B9B"/>
      </a:accent2>
      <a:accent3>
        <a:srgbClr val="F3B745"/>
      </a:accent3>
      <a:accent4>
        <a:srgbClr val="477EE7"/>
      </a:accent4>
      <a:accent5>
        <a:srgbClr val="4BA151"/>
      </a:accent5>
      <a:accent6>
        <a:srgbClr val="E9403C"/>
      </a:accent6>
      <a:hlink>
        <a:srgbClr val="0563C1"/>
      </a:hlink>
      <a:folHlink>
        <a:srgbClr val="954D72"/>
      </a:folHlink>
    </a:clrScheme>
    <a:fontScheme name="2019空白演示文档">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2124</Words>
  <Application>Microsoft Office PowerPoint</Application>
  <PresentationFormat>全屏显示(16:9)</PresentationFormat>
  <Paragraphs>290</Paragraphs>
  <Slides>37</Slides>
  <Notes>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37</vt:i4>
      </vt:variant>
    </vt:vector>
  </HeadingPairs>
  <TitlesOfParts>
    <vt:vector size="46" baseType="lpstr">
      <vt:lpstr>黑体</vt:lpstr>
      <vt:lpstr>华文新魏</vt:lpstr>
      <vt:lpstr>楷体_GB2312</vt:lpstr>
      <vt:lpstr>宋体</vt:lpstr>
      <vt:lpstr>微软雅黑</vt:lpstr>
      <vt:lpstr>Arial</vt:lpstr>
      <vt:lpstr>Calibri</vt:lpstr>
      <vt:lpstr>Office 主题</vt:lpstr>
      <vt:lpstr>5_Office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217</cp:revision>
  <dcterms:created xsi:type="dcterms:W3CDTF">2018-03-01T02:03:00Z</dcterms:created>
  <dcterms:modified xsi:type="dcterms:W3CDTF">2020-03-30T09:50:56Z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2052-11.1.0.9440</vt:lpwstr>
  </property>
</Properties>
</file>

<file path=docProps/thumbnail.jpeg>
</file>